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50"/>
  </p:notesMasterIdLst>
  <p:sldIdLst>
    <p:sldId id="256" r:id="rId2"/>
    <p:sldId id="257" r:id="rId3"/>
    <p:sldId id="305" r:id="rId4"/>
    <p:sldId id="259" r:id="rId5"/>
    <p:sldId id="297" r:id="rId6"/>
    <p:sldId id="270" r:id="rId7"/>
    <p:sldId id="260" r:id="rId8"/>
    <p:sldId id="261" r:id="rId9"/>
    <p:sldId id="269" r:id="rId10"/>
    <p:sldId id="288" r:id="rId11"/>
    <p:sldId id="292" r:id="rId12"/>
    <p:sldId id="293" r:id="rId13"/>
    <p:sldId id="277" r:id="rId14"/>
    <p:sldId id="266" r:id="rId15"/>
    <p:sldId id="263" r:id="rId16"/>
    <p:sldId id="267" r:id="rId17"/>
    <p:sldId id="268" r:id="rId18"/>
    <p:sldId id="264" r:id="rId19"/>
    <p:sldId id="276" r:id="rId20"/>
    <p:sldId id="303" r:id="rId21"/>
    <p:sldId id="265" r:id="rId22"/>
    <p:sldId id="271" r:id="rId23"/>
    <p:sldId id="274" r:id="rId24"/>
    <p:sldId id="275" r:id="rId25"/>
    <p:sldId id="278" r:id="rId26"/>
    <p:sldId id="272" r:id="rId27"/>
    <p:sldId id="280" r:id="rId28"/>
    <p:sldId id="281" r:id="rId29"/>
    <p:sldId id="306" r:id="rId30"/>
    <p:sldId id="273" r:id="rId31"/>
    <p:sldId id="282" r:id="rId32"/>
    <p:sldId id="283" r:id="rId33"/>
    <p:sldId id="287" r:id="rId34"/>
    <p:sldId id="304" r:id="rId35"/>
    <p:sldId id="285" r:id="rId36"/>
    <p:sldId id="284" r:id="rId37"/>
    <p:sldId id="296" r:id="rId38"/>
    <p:sldId id="262" r:id="rId39"/>
    <p:sldId id="289" r:id="rId40"/>
    <p:sldId id="290" r:id="rId41"/>
    <p:sldId id="291" r:id="rId42"/>
    <p:sldId id="300" r:id="rId43"/>
    <p:sldId id="299" r:id="rId44"/>
    <p:sldId id="307" r:id="rId45"/>
    <p:sldId id="258" r:id="rId46"/>
    <p:sldId id="286" r:id="rId47"/>
    <p:sldId id="294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vex-Hull in 3-Space" id="{C8AA8FE9-844E-4B52-B25B-E6394CF82243}">
          <p14:sldIdLst>
            <p14:sldId id="256"/>
          </p14:sldIdLst>
        </p14:section>
        <p14:section name="Content" id="{02AEFE85-D2D6-4E69-A885-BAC3CE9A5E14}">
          <p14:sldIdLst>
            <p14:sldId id="257"/>
          </p14:sldIdLst>
        </p14:section>
        <p14:section name="Introduction" id="{3323E5BC-738A-47EC-A289-B970868C059A}">
          <p14:sldIdLst>
            <p14:sldId id="305"/>
            <p14:sldId id="259"/>
            <p14:sldId id="297"/>
            <p14:sldId id="270"/>
          </p14:sldIdLst>
        </p14:section>
        <p14:section name="Convex Hull Overview" id="{95442DD1-91A8-44B7-B74E-94DCC8D7D7BB}">
          <p14:sldIdLst>
            <p14:sldId id="260"/>
            <p14:sldId id="261"/>
          </p14:sldIdLst>
        </p14:section>
        <p14:section name="Algorithms 2D" id="{D6B51A97-F96E-4E3A-BF3B-FBEC8C058BAB}">
          <p14:sldIdLst>
            <p14:sldId id="269"/>
            <p14:sldId id="288"/>
            <p14:sldId id="292"/>
            <p14:sldId id="293"/>
            <p14:sldId id="277"/>
          </p14:sldIdLst>
        </p14:section>
        <p14:section name="Convex Hull 3D" id="{F394521C-73A3-4281-8170-B5A851FD4389}">
          <p14:sldIdLst>
            <p14:sldId id="266"/>
          </p14:sldIdLst>
        </p14:section>
        <p14:section name="CH 3D - Complexity" id="{07A990CA-8759-4DC0-ABC0-5831FF8A5671}">
          <p14:sldIdLst>
            <p14:sldId id="263"/>
            <p14:sldId id="267"/>
            <p14:sldId id="268"/>
          </p14:sldIdLst>
        </p14:section>
        <p14:section name="CH 3D - Computation" id="{EB2CA329-76C3-4E58-AEBB-F32CA9855478}">
          <p14:sldIdLst>
            <p14:sldId id="264"/>
            <p14:sldId id="276"/>
            <p14:sldId id="303"/>
            <p14:sldId id="265"/>
            <p14:sldId id="271"/>
            <p14:sldId id="274"/>
            <p14:sldId id="275"/>
            <p14:sldId id="278"/>
          </p14:sldIdLst>
        </p14:section>
        <p14:section name="CH 3D - Algorithm Overview" id="{AE2B811C-FF7B-468A-981C-81A05ACA7A5D}">
          <p14:sldIdLst>
            <p14:sldId id="272"/>
            <p14:sldId id="280"/>
            <p14:sldId id="281"/>
            <p14:sldId id="306"/>
          </p14:sldIdLst>
        </p14:section>
        <p14:section name="CH 3D - Analysis" id="{32C302B1-B29F-4F70-8BDB-385970F94643}">
          <p14:sldIdLst>
            <p14:sldId id="273"/>
            <p14:sldId id="282"/>
            <p14:sldId id="283"/>
          </p14:sldIdLst>
        </p14:section>
        <p14:section name="CH 3D - Sample Program" id="{DA523907-6FAE-488D-A68B-DB39A7A2A174}">
          <p14:sldIdLst>
            <p14:sldId id="287"/>
            <p14:sldId id="304"/>
          </p14:sldIdLst>
        </p14:section>
        <p14:section name="CH 3D - Conclusion" id="{4C7979A6-C99C-4D17-A2CF-AF9096066193}">
          <p14:sldIdLst>
            <p14:sldId id="285"/>
            <p14:sldId id="284"/>
          </p14:sldIdLst>
        </p14:section>
        <p14:section name="Applications (CG)" id="{D179F83A-7019-4159-BFA6-5D7413924C32}">
          <p14:sldIdLst>
            <p14:sldId id="296"/>
            <p14:sldId id="262"/>
            <p14:sldId id="289"/>
            <p14:sldId id="290"/>
            <p14:sldId id="291"/>
            <p14:sldId id="300"/>
          </p14:sldIdLst>
        </p14:section>
        <p14:section name="For Developers" id="{11169890-C57A-48C4-812A-F8E0419A6C79}">
          <p14:sldIdLst>
            <p14:sldId id="299"/>
            <p14:sldId id="307"/>
          </p14:sldIdLst>
        </p14:section>
        <p14:section name="References" id="{1A0AD919-D79C-4FCC-BE81-A01D5340C31E}">
          <p14:sldIdLst>
            <p14:sldId id="258"/>
            <p14:sldId id="286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orgenfrei" initials="JS" lastIdx="1" clrIdx="0">
    <p:extLst>
      <p:ext uri="{19B8F6BF-5375-455C-9EA6-DF929625EA0E}">
        <p15:presenceInfo xmlns:p15="http://schemas.microsoft.com/office/powerpoint/2012/main" userId="dad6c43fc336ae3c" providerId="Windows Live"/>
      </p:ext>
    </p:extLst>
  </p:cmAuthor>
  <p:cmAuthor id="2" name="Jonas" initials="J" lastIdx="9" clrIdx="1">
    <p:extLst>
      <p:ext uri="{19B8F6BF-5375-455C-9EA6-DF929625EA0E}">
        <p15:presenceInfo xmlns:p15="http://schemas.microsoft.com/office/powerpoint/2012/main" userId="Jon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4" autoAdjust="0"/>
    <p:restoredTop sz="74279" autoAdjust="0"/>
  </p:normalViewPr>
  <p:slideViewPr>
    <p:cSldViewPr snapToGrid="0">
      <p:cViewPr varScale="1">
        <p:scale>
          <a:sx n="124" d="100"/>
          <a:sy n="124" d="100"/>
        </p:scale>
        <p:origin x="1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2T21:44:29.409" idx="1">
    <p:pos x="10" y="10"/>
    <p:text>Add Texts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204C7-92D8-4216-A899-41C41DD5E94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0BF818-52D7-465E-8BAD-38E0FF651339}">
      <dgm:prSet phldrT="[Text]" custT="1"/>
      <dgm:spPr/>
      <dgm:t>
        <a:bodyPr/>
        <a:lstStyle/>
        <a:p>
          <a:r>
            <a:rPr lang="en-US" sz="1000" b="1" noProof="0" dirty="0" smtClean="0"/>
            <a:t>main</a:t>
          </a:r>
        </a:p>
        <a:p>
          <a:r>
            <a:rPr lang="en-US" sz="700" noProof="0" dirty="0" smtClean="0"/>
            <a:t>(argument handling, creating random sets &amp; running algorithm)</a:t>
          </a:r>
          <a:endParaRPr lang="en-US" sz="700" noProof="0" dirty="0"/>
        </a:p>
      </dgm:t>
    </dgm:pt>
    <dgm:pt modelId="{E7C2202A-28B9-4EEB-A175-2CCA390AD92E}" type="par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D8FFB219-8858-41F8-838A-ECDBE04413DE}" type="sibTrans" cxnId="{ABD38D22-7205-4DF7-84E9-2D94FC53C5DE}">
      <dgm:prSet/>
      <dgm:spPr/>
      <dgm:t>
        <a:bodyPr/>
        <a:lstStyle/>
        <a:p>
          <a:endParaRPr lang="en-US" noProof="0" dirty="0"/>
        </a:p>
      </dgm:t>
    </dgm:pt>
    <dgm:pt modelId="{7D84A952-4D8B-4756-A736-58D0DCAE519C}">
      <dgm:prSet phldrT="[Text]" custT="1"/>
      <dgm:spPr/>
      <dgm:t>
        <a:bodyPr/>
        <a:lstStyle/>
        <a:p>
          <a:r>
            <a:rPr lang="en-US" sz="1000" b="1" noProof="0" dirty="0" err="1" smtClean="0"/>
            <a:t>convexHull</a:t>
          </a:r>
          <a:endParaRPr lang="en-US" sz="700" noProof="0" dirty="0" smtClean="0"/>
        </a:p>
        <a:p>
          <a:r>
            <a:rPr lang="en-US" sz="700" noProof="0" dirty="0" smtClean="0"/>
            <a:t>(calculation of the convex hull in 2D and 3D Space)</a:t>
          </a:r>
          <a:endParaRPr lang="en-US" sz="700" noProof="0" dirty="0"/>
        </a:p>
      </dgm:t>
    </dgm:pt>
    <dgm:pt modelId="{7FFFB319-8A31-4F81-99B7-47D75EC61C2C}" type="par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55C6F9B4-FC9E-4D7E-869B-3DA0D58FA842}" type="sibTrans" cxnId="{2B921753-6612-42C8-AF49-4E8F56602DD5}">
      <dgm:prSet/>
      <dgm:spPr/>
      <dgm:t>
        <a:bodyPr/>
        <a:lstStyle/>
        <a:p>
          <a:endParaRPr lang="en-US" noProof="0" dirty="0"/>
        </a:p>
      </dgm:t>
    </dgm:pt>
    <dgm:pt modelId="{41C14903-E982-4EF5-8B68-C638C0E445F0}">
      <dgm:prSet phldrT="[Text]" custT="1"/>
      <dgm:spPr/>
      <dgm:t>
        <a:bodyPr/>
        <a:lstStyle/>
        <a:p>
          <a:r>
            <a:rPr lang="en-US" sz="1000" b="1" noProof="0" dirty="0" smtClean="0"/>
            <a:t>visualization</a:t>
          </a:r>
          <a:r>
            <a:rPr lang="en-US" sz="700" noProof="0" dirty="0" smtClean="0"/>
            <a:t>               </a:t>
          </a:r>
        </a:p>
        <a:p>
          <a:r>
            <a:rPr lang="en-US" sz="700" noProof="0" dirty="0" smtClean="0"/>
            <a:t>(OpenGL implementation for visualizing points and topology)</a:t>
          </a:r>
          <a:endParaRPr lang="en-US" sz="700" noProof="0" dirty="0"/>
        </a:p>
      </dgm:t>
    </dgm:pt>
    <dgm:pt modelId="{D0407C5E-0B27-4DB7-84FF-269E0B0D2F7D}" type="par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A659C50E-6E1A-4843-A34F-C01CC96B7541}" type="sibTrans" cxnId="{C955D72D-58FC-4779-9F92-C800BA3748FB}">
      <dgm:prSet/>
      <dgm:spPr/>
      <dgm:t>
        <a:bodyPr/>
        <a:lstStyle/>
        <a:p>
          <a:endParaRPr lang="en-US" noProof="0" dirty="0"/>
        </a:p>
      </dgm:t>
    </dgm:pt>
    <dgm:pt modelId="{2C844BB4-79FF-4F12-AF8A-D0125FF8213C}">
      <dgm:prSet custT="1"/>
      <dgm:spPr/>
      <dgm:t>
        <a:bodyPr/>
        <a:lstStyle/>
        <a:p>
          <a:r>
            <a:rPr lang="en-US" sz="1000" b="1" noProof="0" dirty="0" smtClean="0"/>
            <a:t>DCEL</a:t>
          </a:r>
        </a:p>
        <a:p>
          <a:r>
            <a:rPr lang="en-US" sz="600" b="0" noProof="0" dirty="0" smtClean="0"/>
            <a:t>(Data structure for storing points &amp; connectivity as planar graph)</a:t>
          </a:r>
          <a:endParaRPr lang="en-US" sz="600" b="1" noProof="0" dirty="0"/>
        </a:p>
      </dgm:t>
    </dgm:pt>
    <dgm:pt modelId="{3602C93C-B172-4BB8-8D8B-E478C50B96CF}" type="parTrans" cxnId="{FCD13122-DDAD-4041-8603-B9CCD16B8CB1}">
      <dgm:prSet/>
      <dgm:spPr/>
      <dgm:t>
        <a:bodyPr/>
        <a:lstStyle/>
        <a:p>
          <a:endParaRPr lang="de-DE"/>
        </a:p>
      </dgm:t>
    </dgm:pt>
    <dgm:pt modelId="{9095D1EE-32C9-4CB6-B807-A1961BFEB773}" type="sibTrans" cxnId="{FCD13122-DDAD-4041-8603-B9CCD16B8CB1}">
      <dgm:prSet/>
      <dgm:spPr/>
      <dgm:t>
        <a:bodyPr/>
        <a:lstStyle/>
        <a:p>
          <a:endParaRPr lang="de-DE"/>
        </a:p>
      </dgm:t>
    </dgm:pt>
    <dgm:pt modelId="{0999625D-8B5F-4094-88AB-B7A1A5125AAA}">
      <dgm:prSet custT="1"/>
      <dgm:spPr/>
      <dgm:t>
        <a:bodyPr/>
        <a:lstStyle/>
        <a:p>
          <a:r>
            <a:rPr lang="en-US" sz="1000" b="1" noProof="0" dirty="0" smtClean="0"/>
            <a:t>point</a:t>
          </a:r>
        </a:p>
        <a:p>
          <a:r>
            <a:rPr lang="en-US" sz="700" b="1" noProof="0" dirty="0" smtClean="0"/>
            <a:t> </a:t>
          </a:r>
          <a:r>
            <a:rPr lang="en-US" sz="700" b="0" noProof="0" dirty="0" smtClean="0"/>
            <a:t>(Interface, implemented by Point2D and Point3D)</a:t>
          </a:r>
          <a:endParaRPr lang="en-US" sz="700" b="1" noProof="0" dirty="0"/>
        </a:p>
      </dgm:t>
    </dgm:pt>
    <dgm:pt modelId="{C05E59E2-67F1-4CBA-ABD3-D1FC282A2942}" type="parTrans" cxnId="{FB0B2F6F-D319-4314-AE3A-2DB42F8EF81A}">
      <dgm:prSet/>
      <dgm:spPr/>
      <dgm:t>
        <a:bodyPr/>
        <a:lstStyle/>
        <a:p>
          <a:endParaRPr lang="de-DE"/>
        </a:p>
      </dgm:t>
    </dgm:pt>
    <dgm:pt modelId="{6A3496EF-BACB-4CCA-BBB5-30147DD345CE}" type="sibTrans" cxnId="{FB0B2F6F-D319-4314-AE3A-2DB42F8EF81A}">
      <dgm:prSet/>
      <dgm:spPr/>
      <dgm:t>
        <a:bodyPr/>
        <a:lstStyle/>
        <a:p>
          <a:endParaRPr lang="de-DE"/>
        </a:p>
      </dgm:t>
    </dgm:pt>
    <dgm:pt modelId="{ACFB8B0D-257B-49BC-B647-C15A32CEA10D}">
      <dgm:prSet custT="1"/>
      <dgm:spPr/>
      <dgm:t>
        <a:bodyPr/>
        <a:lstStyle/>
        <a:p>
          <a:r>
            <a:rPr lang="en-US" sz="1000" b="1" noProof="0" dirty="0" err="1" smtClean="0"/>
            <a:t>conflictGraph</a:t>
          </a:r>
          <a:endParaRPr lang="en-US" sz="1000" b="1" noProof="0" dirty="0" smtClean="0"/>
        </a:p>
        <a:p>
          <a:r>
            <a:rPr lang="en-US" sz="700" b="0" noProof="0" dirty="0" smtClean="0"/>
            <a:t>(Data structure for storing Conflicts between Faces &amp; Points)</a:t>
          </a:r>
          <a:endParaRPr lang="en-US" sz="700" b="0" noProof="0" dirty="0"/>
        </a:p>
      </dgm:t>
    </dgm:pt>
    <dgm:pt modelId="{F374CC5D-0025-424C-996F-DB1F8617E1B3}" type="parTrans" cxnId="{E5BFA4FD-5A43-46A1-9198-1D7E7975C267}">
      <dgm:prSet/>
      <dgm:spPr/>
      <dgm:t>
        <a:bodyPr/>
        <a:lstStyle/>
        <a:p>
          <a:endParaRPr lang="de-DE"/>
        </a:p>
      </dgm:t>
    </dgm:pt>
    <dgm:pt modelId="{44D5034E-552B-444B-90AA-CC7E6185E1B6}" type="sibTrans" cxnId="{E5BFA4FD-5A43-46A1-9198-1D7E7975C267}">
      <dgm:prSet/>
      <dgm:spPr/>
      <dgm:t>
        <a:bodyPr/>
        <a:lstStyle/>
        <a:p>
          <a:endParaRPr lang="de-DE"/>
        </a:p>
      </dgm:t>
    </dgm:pt>
    <dgm:pt modelId="{8831235E-541D-4F3A-BAED-E39FB028D304}">
      <dgm:prSet custT="1"/>
      <dgm:spPr/>
      <dgm:t>
        <a:bodyPr/>
        <a:lstStyle/>
        <a:p>
          <a:r>
            <a:rPr lang="de-DE" sz="1000" b="1" dirty="0" err="1" smtClean="0"/>
            <a:t>DCELVertex</a:t>
          </a:r>
          <a:endParaRPr lang="de-DE" sz="1000" b="1" dirty="0"/>
        </a:p>
      </dgm:t>
    </dgm:pt>
    <dgm:pt modelId="{D157F00E-B749-4814-922C-2D1E61C14F03}" type="parTrans" cxnId="{C42294D5-57C5-46E8-A3FF-8B9210513D4D}">
      <dgm:prSet/>
      <dgm:spPr/>
      <dgm:t>
        <a:bodyPr/>
        <a:lstStyle/>
        <a:p>
          <a:endParaRPr lang="de-DE"/>
        </a:p>
      </dgm:t>
    </dgm:pt>
    <dgm:pt modelId="{9D78C763-3364-4C73-BDC4-BD6B5ECE633D}" type="sibTrans" cxnId="{C42294D5-57C5-46E8-A3FF-8B9210513D4D}">
      <dgm:prSet/>
      <dgm:spPr/>
      <dgm:t>
        <a:bodyPr/>
        <a:lstStyle/>
        <a:p>
          <a:endParaRPr lang="de-DE"/>
        </a:p>
      </dgm:t>
    </dgm:pt>
    <dgm:pt modelId="{51F9D009-C722-45ED-98C1-836B33B351E2}">
      <dgm:prSet custT="1"/>
      <dgm:spPr/>
      <dgm:t>
        <a:bodyPr/>
        <a:lstStyle/>
        <a:p>
          <a:r>
            <a:rPr lang="de-DE" sz="1000" b="1" dirty="0" err="1" smtClean="0"/>
            <a:t>DCELFace</a:t>
          </a:r>
          <a:endParaRPr lang="de-DE" sz="1000" b="1" dirty="0"/>
        </a:p>
      </dgm:t>
    </dgm:pt>
    <dgm:pt modelId="{58F766BA-0E6E-427D-BB1E-714D0911F22B}" type="parTrans" cxnId="{A30376C8-B602-4878-BAC1-E9B0312EDC4C}">
      <dgm:prSet/>
      <dgm:spPr/>
      <dgm:t>
        <a:bodyPr/>
        <a:lstStyle/>
        <a:p>
          <a:endParaRPr lang="de-DE"/>
        </a:p>
      </dgm:t>
    </dgm:pt>
    <dgm:pt modelId="{C5138AAD-4D9B-4ED6-9739-4B96EEC5871B}" type="sibTrans" cxnId="{A30376C8-B602-4878-BAC1-E9B0312EDC4C}">
      <dgm:prSet/>
      <dgm:spPr/>
      <dgm:t>
        <a:bodyPr/>
        <a:lstStyle/>
        <a:p>
          <a:endParaRPr lang="de-DE"/>
        </a:p>
      </dgm:t>
    </dgm:pt>
    <dgm:pt modelId="{B87BE489-8F98-4860-98CB-8581408E8A1A}">
      <dgm:prSet custT="1"/>
      <dgm:spPr/>
      <dgm:t>
        <a:bodyPr/>
        <a:lstStyle/>
        <a:p>
          <a:r>
            <a:rPr lang="de-DE" sz="1000" b="1" dirty="0" smtClean="0"/>
            <a:t>DCEL </a:t>
          </a:r>
          <a:r>
            <a:rPr lang="de-DE" sz="1000" b="1" dirty="0" err="1" smtClean="0"/>
            <a:t>HalfEdge</a:t>
          </a:r>
          <a:endParaRPr lang="de-DE" sz="1000" b="1" dirty="0"/>
        </a:p>
      </dgm:t>
    </dgm:pt>
    <dgm:pt modelId="{91A7F1BE-FC31-491C-89DA-67A3EBD81F16}" type="parTrans" cxnId="{CA486C87-10E5-4166-973F-E074CBB7CBFE}">
      <dgm:prSet/>
      <dgm:spPr/>
      <dgm:t>
        <a:bodyPr/>
        <a:lstStyle/>
        <a:p>
          <a:endParaRPr lang="de-DE"/>
        </a:p>
      </dgm:t>
    </dgm:pt>
    <dgm:pt modelId="{D962A06F-2D1B-4F1A-86E7-91021EE14415}" type="sibTrans" cxnId="{CA486C87-10E5-4166-973F-E074CBB7CBFE}">
      <dgm:prSet/>
      <dgm:spPr/>
      <dgm:t>
        <a:bodyPr/>
        <a:lstStyle/>
        <a:p>
          <a:endParaRPr lang="de-DE"/>
        </a:p>
      </dgm:t>
    </dgm:pt>
    <dgm:pt modelId="{8E3093AF-B898-4689-ABF9-002E18D8BB82}">
      <dgm:prSet custT="1"/>
      <dgm:spPr/>
      <dgm:t>
        <a:bodyPr/>
        <a:lstStyle/>
        <a:p>
          <a:r>
            <a:rPr lang="en-US" sz="1000" b="1" noProof="0" dirty="0" smtClean="0"/>
            <a:t>math</a:t>
          </a:r>
        </a:p>
        <a:p>
          <a:r>
            <a:rPr lang="en-US" sz="700" noProof="0" dirty="0" smtClean="0"/>
            <a:t> (linear algebra Calculations)</a:t>
          </a:r>
          <a:endParaRPr lang="en-US" sz="700" noProof="0" dirty="0"/>
        </a:p>
      </dgm:t>
    </dgm:pt>
    <dgm:pt modelId="{6A17B986-436F-4989-ADE2-25AA8AF60959}" type="parTrans" cxnId="{B0D808EE-0F55-4B48-BEED-7DDCCA4B2C6E}">
      <dgm:prSet/>
      <dgm:spPr/>
      <dgm:t>
        <a:bodyPr/>
        <a:lstStyle/>
        <a:p>
          <a:endParaRPr lang="de-DE"/>
        </a:p>
      </dgm:t>
    </dgm:pt>
    <dgm:pt modelId="{0BF2F6E5-CDD6-42E7-B5B1-1ADBC7677807}" type="sibTrans" cxnId="{B0D808EE-0F55-4B48-BEED-7DDCCA4B2C6E}">
      <dgm:prSet/>
      <dgm:spPr/>
      <dgm:t>
        <a:bodyPr/>
        <a:lstStyle/>
        <a:p>
          <a:endParaRPr lang="de-DE"/>
        </a:p>
      </dgm:t>
    </dgm:pt>
    <dgm:pt modelId="{29EF290A-12E7-40B9-8DD7-92378C5704C4}">
      <dgm:prSet custT="1"/>
      <dgm:spPr/>
      <dgm:t>
        <a:bodyPr/>
        <a:lstStyle/>
        <a:p>
          <a:r>
            <a:rPr lang="en-US" sz="1000" b="1" noProof="0" dirty="0" smtClean="0"/>
            <a:t>GLM  </a:t>
          </a:r>
          <a:r>
            <a:rPr lang="en-US" sz="700" b="1" noProof="0" dirty="0" smtClean="0"/>
            <a:t>                                         </a:t>
          </a:r>
          <a:r>
            <a:rPr lang="en-US" sz="700" b="0" noProof="0" dirty="0" smtClean="0"/>
            <a:t>(math library specialized for OpenGL)</a:t>
          </a:r>
          <a:r>
            <a:rPr lang="en-US" sz="700" b="1" noProof="0" dirty="0" smtClean="0"/>
            <a:t> </a:t>
          </a:r>
          <a:endParaRPr lang="en-US" sz="700" b="1" noProof="0" dirty="0"/>
        </a:p>
      </dgm:t>
    </dgm:pt>
    <dgm:pt modelId="{290BC001-5367-4097-BAC7-2ABE1EFC0D74}" type="parTrans" cxnId="{96233E13-7A08-450C-9052-404E2E47B6BC}">
      <dgm:prSet/>
      <dgm:spPr/>
      <dgm:t>
        <a:bodyPr/>
        <a:lstStyle/>
        <a:p>
          <a:endParaRPr lang="de-DE"/>
        </a:p>
      </dgm:t>
    </dgm:pt>
    <dgm:pt modelId="{CF310AF1-910C-49F6-A127-872EEA9D0587}" type="sibTrans" cxnId="{96233E13-7A08-450C-9052-404E2E47B6BC}">
      <dgm:prSet/>
      <dgm:spPr/>
      <dgm:t>
        <a:bodyPr/>
        <a:lstStyle/>
        <a:p>
          <a:endParaRPr lang="de-DE"/>
        </a:p>
      </dgm:t>
    </dgm:pt>
    <dgm:pt modelId="{20964622-F704-42CA-BEF7-9CE87F8F7759}">
      <dgm:prSet custT="1"/>
      <dgm:spPr/>
      <dgm:t>
        <a:bodyPr/>
        <a:lstStyle/>
        <a:p>
          <a:r>
            <a:rPr lang="de-DE" sz="1000" b="1" dirty="0" smtClean="0"/>
            <a:t>GLAD    </a:t>
          </a:r>
          <a:r>
            <a:rPr lang="de-DE" sz="700" b="1" dirty="0" smtClean="0"/>
            <a:t>                                  </a:t>
          </a:r>
          <a:r>
            <a:rPr lang="de-DE" sz="700" b="0" dirty="0" smtClean="0"/>
            <a:t>(OpenGL </a:t>
          </a:r>
          <a:r>
            <a:rPr lang="de-DE" sz="700" b="0" dirty="0" err="1" smtClean="0"/>
            <a:t>Loading</a:t>
          </a:r>
          <a:r>
            <a:rPr lang="de-DE" sz="700" b="0" dirty="0" smtClean="0"/>
            <a:t> Library)</a:t>
          </a:r>
          <a:endParaRPr lang="de-DE" sz="700" b="1" dirty="0"/>
        </a:p>
      </dgm:t>
    </dgm:pt>
    <dgm:pt modelId="{B307E2AF-37E4-4FB1-997A-47CA9CE0B1F6}" type="parTrans" cxnId="{E703DFBA-9D6B-49BC-8781-62473FB40193}">
      <dgm:prSet/>
      <dgm:spPr/>
      <dgm:t>
        <a:bodyPr/>
        <a:lstStyle/>
        <a:p>
          <a:endParaRPr lang="de-DE"/>
        </a:p>
      </dgm:t>
    </dgm:pt>
    <dgm:pt modelId="{73631428-D849-43EC-B730-37F530F260BB}" type="sibTrans" cxnId="{E703DFBA-9D6B-49BC-8781-62473FB40193}">
      <dgm:prSet/>
      <dgm:spPr/>
      <dgm:t>
        <a:bodyPr/>
        <a:lstStyle/>
        <a:p>
          <a:endParaRPr lang="de-DE"/>
        </a:p>
      </dgm:t>
    </dgm:pt>
    <dgm:pt modelId="{BEDEE48D-32FD-42FE-9222-F9266B8CEC80}">
      <dgm:prSet custT="1"/>
      <dgm:spPr/>
      <dgm:t>
        <a:bodyPr/>
        <a:lstStyle/>
        <a:p>
          <a:r>
            <a:rPr lang="en-US" sz="1000" b="1" noProof="0" dirty="0" smtClean="0"/>
            <a:t>GLFW  </a:t>
          </a:r>
          <a:r>
            <a:rPr lang="en-US" sz="700" b="1" noProof="0" dirty="0" smtClean="0"/>
            <a:t>                                          </a:t>
          </a:r>
          <a:r>
            <a:rPr lang="en-US" sz="700" b="0" noProof="0" dirty="0" smtClean="0"/>
            <a:t>(API for multi-platform window creation, context, IO..)</a:t>
          </a:r>
          <a:r>
            <a:rPr lang="en-US" sz="700" b="1" noProof="0" dirty="0" smtClean="0"/>
            <a:t> </a:t>
          </a:r>
          <a:endParaRPr lang="en-US" sz="700" b="1" noProof="0" dirty="0"/>
        </a:p>
      </dgm:t>
    </dgm:pt>
    <dgm:pt modelId="{989BB846-972F-4E4C-A179-7DE199AFD488}" type="parTrans" cxnId="{DAB03573-4B1D-48D1-A38C-9FF682482FA0}">
      <dgm:prSet/>
      <dgm:spPr/>
      <dgm:t>
        <a:bodyPr/>
        <a:lstStyle/>
        <a:p>
          <a:endParaRPr lang="de-DE"/>
        </a:p>
      </dgm:t>
    </dgm:pt>
    <dgm:pt modelId="{50675283-EB72-455D-8245-425FF556BFEF}" type="sibTrans" cxnId="{DAB03573-4B1D-48D1-A38C-9FF682482FA0}">
      <dgm:prSet/>
      <dgm:spPr/>
      <dgm:t>
        <a:bodyPr/>
        <a:lstStyle/>
        <a:p>
          <a:endParaRPr lang="de-DE"/>
        </a:p>
      </dgm:t>
    </dgm:pt>
    <dgm:pt modelId="{61F29C2E-7BF4-4A21-88AC-9CB1FDAE089F}" type="pres">
      <dgm:prSet presAssocID="{A93204C7-92D8-4216-A899-41C41DD5E9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EA3A877-297D-40F2-80D3-45504A382E40}" type="pres">
      <dgm:prSet presAssocID="{9E0BF818-52D7-465E-8BAD-38E0FF651339}" presName="hierRoot1" presStyleCnt="0">
        <dgm:presLayoutVars>
          <dgm:hierBranch val="init"/>
        </dgm:presLayoutVars>
      </dgm:prSet>
      <dgm:spPr/>
    </dgm:pt>
    <dgm:pt modelId="{52C44D73-4B44-435B-8CF9-DAF53E2CFAA2}" type="pres">
      <dgm:prSet presAssocID="{9E0BF818-52D7-465E-8BAD-38E0FF651339}" presName="rootComposite1" presStyleCnt="0"/>
      <dgm:spPr/>
    </dgm:pt>
    <dgm:pt modelId="{3CF7163A-7A7C-49A7-A600-D0436644336C}" type="pres">
      <dgm:prSet presAssocID="{9E0BF818-52D7-465E-8BAD-38E0FF651339}" presName="rootText1" presStyleLbl="node0" presStyleIdx="0" presStyleCnt="1" custScaleX="205754" custScaleY="180509" custLinFactX="-29162" custLinFactNeighborX="-100000" custLinFactNeighborY="303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FFF85B7-B5A7-48F1-B971-066D983775BF}" type="pres">
      <dgm:prSet presAssocID="{9E0BF818-52D7-465E-8BAD-38E0FF65133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3473F51B-2344-47D3-B5D6-53E4531C6E41}" type="pres">
      <dgm:prSet presAssocID="{9E0BF818-52D7-465E-8BAD-38E0FF651339}" presName="hierChild2" presStyleCnt="0"/>
      <dgm:spPr/>
    </dgm:pt>
    <dgm:pt modelId="{18D0380D-B452-4430-8CE3-98F8DCE5D68C}" type="pres">
      <dgm:prSet presAssocID="{7FFFB319-8A31-4F81-99B7-47D75EC61C2C}" presName="Name37" presStyleLbl="parChTrans1D2" presStyleIdx="0" presStyleCnt="2"/>
      <dgm:spPr/>
      <dgm:t>
        <a:bodyPr/>
        <a:lstStyle/>
        <a:p>
          <a:endParaRPr lang="de-DE"/>
        </a:p>
      </dgm:t>
    </dgm:pt>
    <dgm:pt modelId="{66006FD4-C5D4-4C79-AF08-4A4896F0479A}" type="pres">
      <dgm:prSet presAssocID="{7D84A952-4D8B-4756-A736-58D0DCAE519C}" presName="hierRoot2" presStyleCnt="0">
        <dgm:presLayoutVars>
          <dgm:hierBranch val="init"/>
        </dgm:presLayoutVars>
      </dgm:prSet>
      <dgm:spPr/>
    </dgm:pt>
    <dgm:pt modelId="{46C46C3E-20DC-4C72-A492-C4E8F8FCFDF1}" type="pres">
      <dgm:prSet presAssocID="{7D84A952-4D8B-4756-A736-58D0DCAE519C}" presName="rootComposite" presStyleCnt="0"/>
      <dgm:spPr/>
    </dgm:pt>
    <dgm:pt modelId="{6F84F237-DC55-4BF5-ABD1-9308D828A9E8}" type="pres">
      <dgm:prSet presAssocID="{7D84A952-4D8B-4756-A736-58D0DCAE519C}" presName="rootText" presStyleLbl="node2" presStyleIdx="0" presStyleCnt="2" custScaleX="156797" custScaleY="145409" custLinFactX="-100000" custLinFactNeighborX="-117338" custLinFactNeighborY="119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D1F0FA7-5DBE-44B4-93D2-B5EF6B9E7851}" type="pres">
      <dgm:prSet presAssocID="{7D84A952-4D8B-4756-A736-58D0DCAE519C}" presName="rootConnector" presStyleLbl="node2" presStyleIdx="0" presStyleCnt="2"/>
      <dgm:spPr/>
      <dgm:t>
        <a:bodyPr/>
        <a:lstStyle/>
        <a:p>
          <a:endParaRPr lang="de-DE"/>
        </a:p>
      </dgm:t>
    </dgm:pt>
    <dgm:pt modelId="{F0A471E9-92FF-4CD0-9CEA-B5A191317820}" type="pres">
      <dgm:prSet presAssocID="{7D84A952-4D8B-4756-A736-58D0DCAE519C}" presName="hierChild4" presStyleCnt="0"/>
      <dgm:spPr/>
    </dgm:pt>
    <dgm:pt modelId="{736B2E3D-C3EE-4B7E-9C75-4857E5A11980}" type="pres">
      <dgm:prSet presAssocID="{3602C93C-B172-4BB8-8D8B-E478C50B96CF}" presName="Name37" presStyleLbl="parChTrans1D3" presStyleIdx="0" presStyleCnt="7"/>
      <dgm:spPr/>
      <dgm:t>
        <a:bodyPr/>
        <a:lstStyle/>
        <a:p>
          <a:endParaRPr lang="de-DE"/>
        </a:p>
      </dgm:t>
    </dgm:pt>
    <dgm:pt modelId="{D9736E69-8D4A-485F-901B-A3BF4158DF84}" type="pres">
      <dgm:prSet presAssocID="{2C844BB4-79FF-4F12-AF8A-D0125FF8213C}" presName="hierRoot2" presStyleCnt="0">
        <dgm:presLayoutVars>
          <dgm:hierBranch val="init"/>
        </dgm:presLayoutVars>
      </dgm:prSet>
      <dgm:spPr/>
    </dgm:pt>
    <dgm:pt modelId="{7992BA0E-C903-4DC9-AB31-4100AF07A967}" type="pres">
      <dgm:prSet presAssocID="{2C844BB4-79FF-4F12-AF8A-D0125FF8213C}" presName="rootComposite" presStyleCnt="0"/>
      <dgm:spPr/>
    </dgm:pt>
    <dgm:pt modelId="{988737C4-132D-4C80-97B9-6DB17CEABE52}" type="pres">
      <dgm:prSet presAssocID="{2C844BB4-79FF-4F12-AF8A-D0125FF8213C}" presName="rootText" presStyleLbl="node3" presStyleIdx="0" presStyleCnt="7" custScaleX="123868" custScaleY="136956" custLinFactX="-100000" custLinFactNeighborX="-138326" custLinFactNeighborY="901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E8F63E4-1524-406D-AD83-1E5A7B5E4771}" type="pres">
      <dgm:prSet presAssocID="{2C844BB4-79FF-4F12-AF8A-D0125FF8213C}" presName="rootConnector" presStyleLbl="node3" presStyleIdx="0" presStyleCnt="7"/>
      <dgm:spPr/>
      <dgm:t>
        <a:bodyPr/>
        <a:lstStyle/>
        <a:p>
          <a:endParaRPr lang="de-DE"/>
        </a:p>
      </dgm:t>
    </dgm:pt>
    <dgm:pt modelId="{90B57518-E11B-474B-9FF1-754E222BE273}" type="pres">
      <dgm:prSet presAssocID="{2C844BB4-79FF-4F12-AF8A-D0125FF8213C}" presName="hierChild4" presStyleCnt="0"/>
      <dgm:spPr/>
    </dgm:pt>
    <dgm:pt modelId="{43D1B45F-B389-44E2-9045-BDE2BAB7F843}" type="pres">
      <dgm:prSet presAssocID="{D157F00E-B749-4814-922C-2D1E61C14F03}" presName="Name37" presStyleLbl="parChTrans1D4" presStyleIdx="0" presStyleCnt="3"/>
      <dgm:spPr/>
      <dgm:t>
        <a:bodyPr/>
        <a:lstStyle/>
        <a:p>
          <a:endParaRPr lang="de-DE"/>
        </a:p>
      </dgm:t>
    </dgm:pt>
    <dgm:pt modelId="{B81E7EEF-FD92-43E2-9118-7A10C349455F}" type="pres">
      <dgm:prSet presAssocID="{8831235E-541D-4F3A-BAED-E39FB028D304}" presName="hierRoot2" presStyleCnt="0">
        <dgm:presLayoutVars>
          <dgm:hierBranch val="init"/>
        </dgm:presLayoutVars>
      </dgm:prSet>
      <dgm:spPr/>
    </dgm:pt>
    <dgm:pt modelId="{C09B8BBE-6C70-4371-8284-F9AAD5A32F1B}" type="pres">
      <dgm:prSet presAssocID="{8831235E-541D-4F3A-BAED-E39FB028D304}" presName="rootComposite" presStyleCnt="0"/>
      <dgm:spPr/>
    </dgm:pt>
    <dgm:pt modelId="{9BC0F9AA-9536-47BA-8D70-9BCB082648ED}" type="pres">
      <dgm:prSet presAssocID="{8831235E-541D-4F3A-BAED-E39FB028D304}" presName="rootText" presStyleLbl="node4" presStyleIdx="0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16C88FC-E49C-4781-A54E-0F30BC87EEEC}" type="pres">
      <dgm:prSet presAssocID="{8831235E-541D-4F3A-BAED-E39FB028D304}" presName="rootConnector" presStyleLbl="node4" presStyleIdx="0" presStyleCnt="3"/>
      <dgm:spPr/>
      <dgm:t>
        <a:bodyPr/>
        <a:lstStyle/>
        <a:p>
          <a:endParaRPr lang="de-DE"/>
        </a:p>
      </dgm:t>
    </dgm:pt>
    <dgm:pt modelId="{391B68AB-1A94-4CBA-B2F4-541993BBD84A}" type="pres">
      <dgm:prSet presAssocID="{8831235E-541D-4F3A-BAED-E39FB028D304}" presName="hierChild4" presStyleCnt="0"/>
      <dgm:spPr/>
    </dgm:pt>
    <dgm:pt modelId="{6B77C326-0BAF-4F44-AC2B-07C6BD556856}" type="pres">
      <dgm:prSet presAssocID="{8831235E-541D-4F3A-BAED-E39FB028D304}" presName="hierChild5" presStyleCnt="0"/>
      <dgm:spPr/>
    </dgm:pt>
    <dgm:pt modelId="{E6CAD693-8D42-4DBD-B2AC-5E37824E3A28}" type="pres">
      <dgm:prSet presAssocID="{58F766BA-0E6E-427D-BB1E-714D0911F22B}" presName="Name37" presStyleLbl="parChTrans1D4" presStyleIdx="1" presStyleCnt="3"/>
      <dgm:spPr/>
      <dgm:t>
        <a:bodyPr/>
        <a:lstStyle/>
        <a:p>
          <a:endParaRPr lang="de-DE"/>
        </a:p>
      </dgm:t>
    </dgm:pt>
    <dgm:pt modelId="{B13328EE-3201-4FED-802B-887456ADC8CF}" type="pres">
      <dgm:prSet presAssocID="{51F9D009-C722-45ED-98C1-836B33B351E2}" presName="hierRoot2" presStyleCnt="0">
        <dgm:presLayoutVars>
          <dgm:hierBranch val="init"/>
        </dgm:presLayoutVars>
      </dgm:prSet>
      <dgm:spPr/>
    </dgm:pt>
    <dgm:pt modelId="{FFF903F4-4769-4C54-9C6E-42AEC895F79C}" type="pres">
      <dgm:prSet presAssocID="{51F9D009-C722-45ED-98C1-836B33B351E2}" presName="rootComposite" presStyleCnt="0"/>
      <dgm:spPr/>
    </dgm:pt>
    <dgm:pt modelId="{293104BD-7110-4278-BD77-FA858526D94A}" type="pres">
      <dgm:prSet presAssocID="{51F9D009-C722-45ED-98C1-836B33B351E2}" presName="rootText" presStyleLbl="node4" presStyleIdx="1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75843D4-9A7C-4647-9309-F7E40886557F}" type="pres">
      <dgm:prSet presAssocID="{51F9D009-C722-45ED-98C1-836B33B351E2}" presName="rootConnector" presStyleLbl="node4" presStyleIdx="1" presStyleCnt="3"/>
      <dgm:spPr/>
      <dgm:t>
        <a:bodyPr/>
        <a:lstStyle/>
        <a:p>
          <a:endParaRPr lang="de-DE"/>
        </a:p>
      </dgm:t>
    </dgm:pt>
    <dgm:pt modelId="{F697311B-0EC5-4B89-BCCD-DF0B50860CCE}" type="pres">
      <dgm:prSet presAssocID="{51F9D009-C722-45ED-98C1-836B33B351E2}" presName="hierChild4" presStyleCnt="0"/>
      <dgm:spPr/>
    </dgm:pt>
    <dgm:pt modelId="{996BA872-6E91-4BC7-8C53-6E1F49593DBC}" type="pres">
      <dgm:prSet presAssocID="{51F9D009-C722-45ED-98C1-836B33B351E2}" presName="hierChild5" presStyleCnt="0"/>
      <dgm:spPr/>
    </dgm:pt>
    <dgm:pt modelId="{71A4718A-E56D-4B33-BE47-F43A93C69370}" type="pres">
      <dgm:prSet presAssocID="{91A7F1BE-FC31-491C-89DA-67A3EBD81F16}" presName="Name37" presStyleLbl="parChTrans1D4" presStyleIdx="2" presStyleCnt="3"/>
      <dgm:spPr/>
      <dgm:t>
        <a:bodyPr/>
        <a:lstStyle/>
        <a:p>
          <a:endParaRPr lang="de-DE"/>
        </a:p>
      </dgm:t>
    </dgm:pt>
    <dgm:pt modelId="{AB83A852-C55A-43E6-9FBF-71261064303E}" type="pres">
      <dgm:prSet presAssocID="{B87BE489-8F98-4860-98CB-8581408E8A1A}" presName="hierRoot2" presStyleCnt="0">
        <dgm:presLayoutVars>
          <dgm:hierBranch val="init"/>
        </dgm:presLayoutVars>
      </dgm:prSet>
      <dgm:spPr/>
    </dgm:pt>
    <dgm:pt modelId="{FD2AA089-E8A3-472D-9B40-BCFEDCCE11FE}" type="pres">
      <dgm:prSet presAssocID="{B87BE489-8F98-4860-98CB-8581408E8A1A}" presName="rootComposite" presStyleCnt="0"/>
      <dgm:spPr/>
    </dgm:pt>
    <dgm:pt modelId="{89B6B5A8-3F69-49BC-AA34-0F9E94DBC876}" type="pres">
      <dgm:prSet presAssocID="{B87BE489-8F98-4860-98CB-8581408E8A1A}" presName="rootText" presStyleLbl="node4" presStyleIdx="2" presStyleCnt="3" custLinFactX="-54869" custLinFactNeighborX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C242A39-4F66-45D7-A894-70E3152DB7B1}" type="pres">
      <dgm:prSet presAssocID="{B87BE489-8F98-4860-98CB-8581408E8A1A}" presName="rootConnector" presStyleLbl="node4" presStyleIdx="2" presStyleCnt="3"/>
      <dgm:spPr/>
      <dgm:t>
        <a:bodyPr/>
        <a:lstStyle/>
        <a:p>
          <a:endParaRPr lang="de-DE"/>
        </a:p>
      </dgm:t>
    </dgm:pt>
    <dgm:pt modelId="{67C9E0B2-8086-4C0E-B46D-EF033E31F687}" type="pres">
      <dgm:prSet presAssocID="{B87BE489-8F98-4860-98CB-8581408E8A1A}" presName="hierChild4" presStyleCnt="0"/>
      <dgm:spPr/>
    </dgm:pt>
    <dgm:pt modelId="{DB832F02-CFF2-4482-A249-2B875D01FFC6}" type="pres">
      <dgm:prSet presAssocID="{B87BE489-8F98-4860-98CB-8581408E8A1A}" presName="hierChild5" presStyleCnt="0"/>
      <dgm:spPr/>
    </dgm:pt>
    <dgm:pt modelId="{28B4606F-CC61-4BD6-8471-221E9F38FE35}" type="pres">
      <dgm:prSet presAssocID="{2C844BB4-79FF-4F12-AF8A-D0125FF8213C}" presName="hierChild5" presStyleCnt="0"/>
      <dgm:spPr/>
    </dgm:pt>
    <dgm:pt modelId="{897E8574-0B6B-4579-B891-0584732D7662}" type="pres">
      <dgm:prSet presAssocID="{F374CC5D-0025-424C-996F-DB1F8617E1B3}" presName="Name37" presStyleLbl="parChTrans1D3" presStyleIdx="1" presStyleCnt="7"/>
      <dgm:spPr/>
      <dgm:t>
        <a:bodyPr/>
        <a:lstStyle/>
        <a:p>
          <a:endParaRPr lang="de-DE"/>
        </a:p>
      </dgm:t>
    </dgm:pt>
    <dgm:pt modelId="{38398342-6AC5-4087-862B-E8B505802BDF}" type="pres">
      <dgm:prSet presAssocID="{ACFB8B0D-257B-49BC-B647-C15A32CEA10D}" presName="hierRoot2" presStyleCnt="0">
        <dgm:presLayoutVars>
          <dgm:hierBranch val="init"/>
        </dgm:presLayoutVars>
      </dgm:prSet>
      <dgm:spPr/>
    </dgm:pt>
    <dgm:pt modelId="{401C438E-5848-4AD4-9313-32BBC6EC1D37}" type="pres">
      <dgm:prSet presAssocID="{ACFB8B0D-257B-49BC-B647-C15A32CEA10D}" presName="rootComposite" presStyleCnt="0"/>
      <dgm:spPr/>
    </dgm:pt>
    <dgm:pt modelId="{9A07278F-0167-40AC-AAE7-8FF6EAEC9B91}" type="pres">
      <dgm:prSet presAssocID="{ACFB8B0D-257B-49BC-B647-C15A32CEA10D}" presName="rootText" presStyleLbl="node3" presStyleIdx="1" presStyleCnt="7" custScaleX="125909" custScaleY="137612" custLinFactX="-68703" custLinFactNeighborX="-100000" custLinFactNeighborY="934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1133CA-2904-4A61-8657-205977CABD40}" type="pres">
      <dgm:prSet presAssocID="{ACFB8B0D-257B-49BC-B647-C15A32CEA10D}" presName="rootConnector" presStyleLbl="node3" presStyleIdx="1" presStyleCnt="7"/>
      <dgm:spPr/>
      <dgm:t>
        <a:bodyPr/>
        <a:lstStyle/>
        <a:p>
          <a:endParaRPr lang="de-DE"/>
        </a:p>
      </dgm:t>
    </dgm:pt>
    <dgm:pt modelId="{594E5F02-20CD-4DD6-BF63-618B16621CAF}" type="pres">
      <dgm:prSet presAssocID="{ACFB8B0D-257B-49BC-B647-C15A32CEA10D}" presName="hierChild4" presStyleCnt="0"/>
      <dgm:spPr/>
    </dgm:pt>
    <dgm:pt modelId="{B0BFFA3F-92D3-48D0-91CC-12462E884874}" type="pres">
      <dgm:prSet presAssocID="{ACFB8B0D-257B-49BC-B647-C15A32CEA10D}" presName="hierChild5" presStyleCnt="0"/>
      <dgm:spPr/>
    </dgm:pt>
    <dgm:pt modelId="{03FEA4DC-53E8-438C-B749-EC3BBFD10D79}" type="pres">
      <dgm:prSet presAssocID="{C05E59E2-67F1-4CBA-ABD3-D1FC282A2942}" presName="Name37" presStyleLbl="parChTrans1D3" presStyleIdx="2" presStyleCnt="7"/>
      <dgm:spPr/>
      <dgm:t>
        <a:bodyPr/>
        <a:lstStyle/>
        <a:p>
          <a:endParaRPr lang="de-DE"/>
        </a:p>
      </dgm:t>
    </dgm:pt>
    <dgm:pt modelId="{47E93B94-EE9A-4B17-A2E9-2FD1086A69C4}" type="pres">
      <dgm:prSet presAssocID="{0999625D-8B5F-4094-88AB-B7A1A5125AAA}" presName="hierRoot2" presStyleCnt="0">
        <dgm:presLayoutVars>
          <dgm:hierBranch val="init"/>
        </dgm:presLayoutVars>
      </dgm:prSet>
      <dgm:spPr/>
    </dgm:pt>
    <dgm:pt modelId="{5DD4FA38-30FE-43BF-A06D-0C3D55D87074}" type="pres">
      <dgm:prSet presAssocID="{0999625D-8B5F-4094-88AB-B7A1A5125AAA}" presName="rootComposite" presStyleCnt="0"/>
      <dgm:spPr/>
    </dgm:pt>
    <dgm:pt modelId="{163FD07D-D440-44E5-9EAE-94E2409CD121}" type="pres">
      <dgm:prSet presAssocID="{0999625D-8B5F-4094-88AB-B7A1A5125AAA}" presName="rootText" presStyleLbl="node3" presStyleIdx="2" presStyleCnt="7" custScaleX="119076" custScaleY="137613" custLinFactX="-5094" custLinFactNeighborX="-100000" custLinFactNeighborY="995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42F6C64-D49E-485B-8B55-FCD41C3BD1C3}" type="pres">
      <dgm:prSet presAssocID="{0999625D-8B5F-4094-88AB-B7A1A5125AAA}" presName="rootConnector" presStyleLbl="node3" presStyleIdx="2" presStyleCnt="7"/>
      <dgm:spPr/>
      <dgm:t>
        <a:bodyPr/>
        <a:lstStyle/>
        <a:p>
          <a:endParaRPr lang="de-DE"/>
        </a:p>
      </dgm:t>
    </dgm:pt>
    <dgm:pt modelId="{EC935B5F-9064-465C-946F-856B49F3F439}" type="pres">
      <dgm:prSet presAssocID="{0999625D-8B5F-4094-88AB-B7A1A5125AAA}" presName="hierChild4" presStyleCnt="0"/>
      <dgm:spPr/>
    </dgm:pt>
    <dgm:pt modelId="{B8290A87-9D65-48AB-A6A4-4220B3A6D85D}" type="pres">
      <dgm:prSet presAssocID="{0999625D-8B5F-4094-88AB-B7A1A5125AAA}" presName="hierChild5" presStyleCnt="0"/>
      <dgm:spPr/>
    </dgm:pt>
    <dgm:pt modelId="{7E0E45FC-03E1-4480-B6CE-24C4D4D8A77E}" type="pres">
      <dgm:prSet presAssocID="{6A17B986-436F-4989-ADE2-25AA8AF60959}" presName="Name37" presStyleLbl="parChTrans1D3" presStyleIdx="3" presStyleCnt="7"/>
      <dgm:spPr/>
      <dgm:t>
        <a:bodyPr/>
        <a:lstStyle/>
        <a:p>
          <a:endParaRPr lang="de-DE"/>
        </a:p>
      </dgm:t>
    </dgm:pt>
    <dgm:pt modelId="{11D6699D-4299-41A4-A741-70E600A09251}" type="pres">
      <dgm:prSet presAssocID="{8E3093AF-B898-4689-ABF9-002E18D8BB82}" presName="hierRoot2" presStyleCnt="0">
        <dgm:presLayoutVars>
          <dgm:hierBranch val="init"/>
        </dgm:presLayoutVars>
      </dgm:prSet>
      <dgm:spPr/>
    </dgm:pt>
    <dgm:pt modelId="{BC8337A6-B2B7-4A52-8944-E4CA06DF4DE4}" type="pres">
      <dgm:prSet presAssocID="{8E3093AF-B898-4689-ABF9-002E18D8BB82}" presName="rootComposite" presStyleCnt="0"/>
      <dgm:spPr/>
    </dgm:pt>
    <dgm:pt modelId="{7755A310-5378-4B02-A527-F1D399E8EA79}" type="pres">
      <dgm:prSet presAssocID="{8E3093AF-B898-4689-ABF9-002E18D8BB82}" presName="rootText" presStyleLbl="node3" presStyleIdx="3" presStyleCnt="7" custScaleX="108270" custScaleY="135398" custLinFactNeighborX="-59752" custLinFactNeighborY="939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423B269-C0E9-468A-9BC2-B5C636075D00}" type="pres">
      <dgm:prSet presAssocID="{8E3093AF-B898-4689-ABF9-002E18D8BB82}" presName="rootConnector" presStyleLbl="node3" presStyleIdx="3" presStyleCnt="7"/>
      <dgm:spPr/>
      <dgm:t>
        <a:bodyPr/>
        <a:lstStyle/>
        <a:p>
          <a:endParaRPr lang="de-DE"/>
        </a:p>
      </dgm:t>
    </dgm:pt>
    <dgm:pt modelId="{3D11C35E-AB62-4853-90C0-A3F5259DC8E4}" type="pres">
      <dgm:prSet presAssocID="{8E3093AF-B898-4689-ABF9-002E18D8BB82}" presName="hierChild4" presStyleCnt="0"/>
      <dgm:spPr/>
    </dgm:pt>
    <dgm:pt modelId="{082FF609-FD68-4A7D-9B7A-9E7E9600004F}" type="pres">
      <dgm:prSet presAssocID="{8E3093AF-B898-4689-ABF9-002E18D8BB82}" presName="hierChild5" presStyleCnt="0"/>
      <dgm:spPr/>
    </dgm:pt>
    <dgm:pt modelId="{C1C02D51-88C4-49CF-B58A-E09C40505B43}" type="pres">
      <dgm:prSet presAssocID="{7D84A952-4D8B-4756-A736-58D0DCAE519C}" presName="hierChild5" presStyleCnt="0"/>
      <dgm:spPr/>
    </dgm:pt>
    <dgm:pt modelId="{8AB6BBA5-66E1-4266-AB99-F54C700F7415}" type="pres">
      <dgm:prSet presAssocID="{D0407C5E-0B27-4DB7-84FF-269E0B0D2F7D}" presName="Name37" presStyleLbl="parChTrans1D2" presStyleIdx="1" presStyleCnt="2"/>
      <dgm:spPr/>
      <dgm:t>
        <a:bodyPr/>
        <a:lstStyle/>
        <a:p>
          <a:endParaRPr lang="de-DE"/>
        </a:p>
      </dgm:t>
    </dgm:pt>
    <dgm:pt modelId="{8213784F-8C80-405C-A0DF-19C933E5C674}" type="pres">
      <dgm:prSet presAssocID="{41C14903-E982-4EF5-8B68-C638C0E445F0}" presName="hierRoot2" presStyleCnt="0">
        <dgm:presLayoutVars>
          <dgm:hierBranch val="init"/>
        </dgm:presLayoutVars>
      </dgm:prSet>
      <dgm:spPr/>
    </dgm:pt>
    <dgm:pt modelId="{552C83F7-D927-412B-BC78-31993AB117D9}" type="pres">
      <dgm:prSet presAssocID="{41C14903-E982-4EF5-8B68-C638C0E445F0}" presName="rootComposite" presStyleCnt="0"/>
      <dgm:spPr/>
    </dgm:pt>
    <dgm:pt modelId="{2F7F5B1E-E291-4EE3-90FE-8A11690BC8CA}" type="pres">
      <dgm:prSet presAssocID="{41C14903-E982-4EF5-8B68-C638C0E445F0}" presName="rootText" presStyleLbl="node2" presStyleIdx="1" presStyleCnt="2" custScaleX="137073" custScaleY="168887" custLinFactNeighborX="90157" custLinFactNeighborY="1182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47F853F-66D6-4906-B4CC-0C69ED2C95C9}" type="pres">
      <dgm:prSet presAssocID="{41C14903-E982-4EF5-8B68-C638C0E445F0}" presName="rootConnector" presStyleLbl="node2" presStyleIdx="1" presStyleCnt="2"/>
      <dgm:spPr/>
      <dgm:t>
        <a:bodyPr/>
        <a:lstStyle/>
        <a:p>
          <a:endParaRPr lang="de-DE"/>
        </a:p>
      </dgm:t>
    </dgm:pt>
    <dgm:pt modelId="{5D4E9645-26D1-41FD-BCA5-01294038A13F}" type="pres">
      <dgm:prSet presAssocID="{41C14903-E982-4EF5-8B68-C638C0E445F0}" presName="hierChild4" presStyleCnt="0"/>
      <dgm:spPr/>
    </dgm:pt>
    <dgm:pt modelId="{E47BC180-ABC1-44D8-A7BD-26052C3B28B7}" type="pres">
      <dgm:prSet presAssocID="{290BC001-5367-4097-BAC7-2ABE1EFC0D74}" presName="Name37" presStyleLbl="parChTrans1D3" presStyleIdx="4" presStyleCnt="7"/>
      <dgm:spPr/>
      <dgm:t>
        <a:bodyPr/>
        <a:lstStyle/>
        <a:p>
          <a:endParaRPr lang="de-DE"/>
        </a:p>
      </dgm:t>
    </dgm:pt>
    <dgm:pt modelId="{B830C628-992C-47E5-9348-E2BE92F918E7}" type="pres">
      <dgm:prSet presAssocID="{29EF290A-12E7-40B9-8DD7-92378C5704C4}" presName="hierRoot2" presStyleCnt="0">
        <dgm:presLayoutVars>
          <dgm:hierBranch val="init"/>
        </dgm:presLayoutVars>
      </dgm:prSet>
      <dgm:spPr/>
    </dgm:pt>
    <dgm:pt modelId="{4B3BD870-381E-48EA-A257-CB4710B28156}" type="pres">
      <dgm:prSet presAssocID="{29EF290A-12E7-40B9-8DD7-92378C5704C4}" presName="rootComposite" presStyleCnt="0"/>
      <dgm:spPr/>
    </dgm:pt>
    <dgm:pt modelId="{72B1780B-4D7F-4C7A-B45C-908054270B6E}" type="pres">
      <dgm:prSet presAssocID="{29EF290A-12E7-40B9-8DD7-92378C5704C4}" presName="rootText" presStyleLbl="node3" presStyleIdx="4" presStyleCnt="7" custScaleX="122125" custLinFactX="42202" custLinFactNeighborX="100000" custLinFactNeighborY="-904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840E94A-D339-43B3-B693-890C25C57317}" type="pres">
      <dgm:prSet presAssocID="{29EF290A-12E7-40B9-8DD7-92378C5704C4}" presName="rootConnector" presStyleLbl="node3" presStyleIdx="4" presStyleCnt="7"/>
      <dgm:spPr/>
      <dgm:t>
        <a:bodyPr/>
        <a:lstStyle/>
        <a:p>
          <a:endParaRPr lang="de-DE"/>
        </a:p>
      </dgm:t>
    </dgm:pt>
    <dgm:pt modelId="{7E431F21-BC62-4E12-9A05-46A1C70C813D}" type="pres">
      <dgm:prSet presAssocID="{29EF290A-12E7-40B9-8DD7-92378C5704C4}" presName="hierChild4" presStyleCnt="0"/>
      <dgm:spPr/>
    </dgm:pt>
    <dgm:pt modelId="{D1A0E6C5-CF4F-48C6-9359-FA9ABE86B33F}" type="pres">
      <dgm:prSet presAssocID="{29EF290A-12E7-40B9-8DD7-92378C5704C4}" presName="hierChild5" presStyleCnt="0"/>
      <dgm:spPr/>
    </dgm:pt>
    <dgm:pt modelId="{A834E0C7-E171-42AD-9393-E00C50B92CC5}" type="pres">
      <dgm:prSet presAssocID="{B307E2AF-37E4-4FB1-997A-47CA9CE0B1F6}" presName="Name37" presStyleLbl="parChTrans1D3" presStyleIdx="5" presStyleCnt="7"/>
      <dgm:spPr/>
      <dgm:t>
        <a:bodyPr/>
        <a:lstStyle/>
        <a:p>
          <a:endParaRPr lang="de-DE"/>
        </a:p>
      </dgm:t>
    </dgm:pt>
    <dgm:pt modelId="{E638B36F-FE7C-4148-94F7-F4793974E4EC}" type="pres">
      <dgm:prSet presAssocID="{20964622-F704-42CA-BEF7-9CE87F8F7759}" presName="hierRoot2" presStyleCnt="0">
        <dgm:presLayoutVars>
          <dgm:hierBranch val="init"/>
        </dgm:presLayoutVars>
      </dgm:prSet>
      <dgm:spPr/>
    </dgm:pt>
    <dgm:pt modelId="{3CEB4C8A-92F9-4AD2-9BC5-3B166B657DEC}" type="pres">
      <dgm:prSet presAssocID="{20964622-F704-42CA-BEF7-9CE87F8F7759}" presName="rootComposite" presStyleCnt="0"/>
      <dgm:spPr/>
    </dgm:pt>
    <dgm:pt modelId="{660FEE66-B4B9-44D4-97C7-EBD4569985EB}" type="pres">
      <dgm:prSet presAssocID="{20964622-F704-42CA-BEF7-9CE87F8F7759}" presName="rootText" presStyleLbl="node3" presStyleIdx="5" presStyleCnt="7" custScaleX="121004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72B2420-80A6-463E-B9E0-9C86028E9FAC}" type="pres">
      <dgm:prSet presAssocID="{20964622-F704-42CA-BEF7-9CE87F8F7759}" presName="rootConnector" presStyleLbl="node3" presStyleIdx="5" presStyleCnt="7"/>
      <dgm:spPr/>
      <dgm:t>
        <a:bodyPr/>
        <a:lstStyle/>
        <a:p>
          <a:endParaRPr lang="de-DE"/>
        </a:p>
      </dgm:t>
    </dgm:pt>
    <dgm:pt modelId="{189A2CB6-571E-45EB-9B4E-7EBE8E468B03}" type="pres">
      <dgm:prSet presAssocID="{20964622-F704-42CA-BEF7-9CE87F8F7759}" presName="hierChild4" presStyleCnt="0"/>
      <dgm:spPr/>
    </dgm:pt>
    <dgm:pt modelId="{8E88DD23-5B93-4A4A-872C-8FE92AD6DA3A}" type="pres">
      <dgm:prSet presAssocID="{20964622-F704-42CA-BEF7-9CE87F8F7759}" presName="hierChild5" presStyleCnt="0"/>
      <dgm:spPr/>
    </dgm:pt>
    <dgm:pt modelId="{CF08187F-C6D1-47DB-B2C6-279F3DF5B8B3}" type="pres">
      <dgm:prSet presAssocID="{989BB846-972F-4E4C-A179-7DE199AFD488}" presName="Name37" presStyleLbl="parChTrans1D3" presStyleIdx="6" presStyleCnt="7"/>
      <dgm:spPr/>
      <dgm:t>
        <a:bodyPr/>
        <a:lstStyle/>
        <a:p>
          <a:endParaRPr lang="de-DE"/>
        </a:p>
      </dgm:t>
    </dgm:pt>
    <dgm:pt modelId="{6EAA4ED4-F795-41E8-A794-4EF65AA6B777}" type="pres">
      <dgm:prSet presAssocID="{BEDEE48D-32FD-42FE-9222-F9266B8CEC80}" presName="hierRoot2" presStyleCnt="0">
        <dgm:presLayoutVars>
          <dgm:hierBranch val="init"/>
        </dgm:presLayoutVars>
      </dgm:prSet>
      <dgm:spPr/>
    </dgm:pt>
    <dgm:pt modelId="{543EF432-27CF-475A-B116-51FEA6C7A73E}" type="pres">
      <dgm:prSet presAssocID="{BEDEE48D-32FD-42FE-9222-F9266B8CEC80}" presName="rootComposite" presStyleCnt="0"/>
      <dgm:spPr/>
    </dgm:pt>
    <dgm:pt modelId="{06F84659-C280-4F43-903C-F75C975B951B}" type="pres">
      <dgm:prSet presAssocID="{BEDEE48D-32FD-42FE-9222-F9266B8CEC80}" presName="rootText" presStyleLbl="node3" presStyleIdx="6" presStyleCnt="7" custScaleX="120490" custScaleY="150622" custLinFactX="42686" custLinFactNeighborX="100000" custLinFactNeighborY="-2128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2FD5EF9-F6DD-4DDC-B7E4-7E274730A51E}" type="pres">
      <dgm:prSet presAssocID="{BEDEE48D-32FD-42FE-9222-F9266B8CEC80}" presName="rootConnector" presStyleLbl="node3" presStyleIdx="6" presStyleCnt="7"/>
      <dgm:spPr/>
      <dgm:t>
        <a:bodyPr/>
        <a:lstStyle/>
        <a:p>
          <a:endParaRPr lang="de-DE"/>
        </a:p>
      </dgm:t>
    </dgm:pt>
    <dgm:pt modelId="{66FBC724-575B-4920-849A-ACBF59A32BCB}" type="pres">
      <dgm:prSet presAssocID="{BEDEE48D-32FD-42FE-9222-F9266B8CEC80}" presName="hierChild4" presStyleCnt="0"/>
      <dgm:spPr/>
    </dgm:pt>
    <dgm:pt modelId="{0675D155-6D93-4E0E-8F01-E825A8F919D2}" type="pres">
      <dgm:prSet presAssocID="{BEDEE48D-32FD-42FE-9222-F9266B8CEC80}" presName="hierChild5" presStyleCnt="0"/>
      <dgm:spPr/>
    </dgm:pt>
    <dgm:pt modelId="{38CE293C-540E-4630-A3BA-96C08F333745}" type="pres">
      <dgm:prSet presAssocID="{41C14903-E982-4EF5-8B68-C638C0E445F0}" presName="hierChild5" presStyleCnt="0"/>
      <dgm:spPr/>
    </dgm:pt>
    <dgm:pt modelId="{4681D942-57FF-4BD8-8024-5460B659CC02}" type="pres">
      <dgm:prSet presAssocID="{9E0BF818-52D7-465E-8BAD-38E0FF651339}" presName="hierChild3" presStyleCnt="0"/>
      <dgm:spPr/>
    </dgm:pt>
  </dgm:ptLst>
  <dgm:cxnLst>
    <dgm:cxn modelId="{C09AB50C-3619-4BD8-8FAE-B6C54FE6EC86}" type="presOf" srcId="{BEDEE48D-32FD-42FE-9222-F9266B8CEC80}" destId="{06F84659-C280-4F43-903C-F75C975B951B}" srcOrd="0" destOrd="0" presId="urn:microsoft.com/office/officeart/2005/8/layout/orgChart1"/>
    <dgm:cxn modelId="{4391136F-D079-4923-934B-628828E84BB7}" type="presOf" srcId="{C05E59E2-67F1-4CBA-ABD3-D1FC282A2942}" destId="{03FEA4DC-53E8-438C-B749-EC3BBFD10D79}" srcOrd="0" destOrd="0" presId="urn:microsoft.com/office/officeart/2005/8/layout/orgChart1"/>
    <dgm:cxn modelId="{B2F8C651-FCB8-4541-A8B7-EE980F0254ED}" type="presOf" srcId="{D0407C5E-0B27-4DB7-84FF-269E0B0D2F7D}" destId="{8AB6BBA5-66E1-4266-AB99-F54C700F7415}" srcOrd="0" destOrd="0" presId="urn:microsoft.com/office/officeart/2005/8/layout/orgChart1"/>
    <dgm:cxn modelId="{A30376C8-B602-4878-BAC1-E9B0312EDC4C}" srcId="{2C844BB4-79FF-4F12-AF8A-D0125FF8213C}" destId="{51F9D009-C722-45ED-98C1-836B33B351E2}" srcOrd="1" destOrd="0" parTransId="{58F766BA-0E6E-427D-BB1E-714D0911F22B}" sibTransId="{C5138AAD-4D9B-4ED6-9739-4B96EEC5871B}"/>
    <dgm:cxn modelId="{04D2DA1A-2F13-4D0E-82A5-FC3DCE8A563C}" type="presOf" srcId="{ACFB8B0D-257B-49BC-B647-C15A32CEA10D}" destId="{9A07278F-0167-40AC-AAE7-8FF6EAEC9B91}" srcOrd="0" destOrd="0" presId="urn:microsoft.com/office/officeart/2005/8/layout/orgChart1"/>
    <dgm:cxn modelId="{DAB03573-4B1D-48D1-A38C-9FF682482FA0}" srcId="{41C14903-E982-4EF5-8B68-C638C0E445F0}" destId="{BEDEE48D-32FD-42FE-9222-F9266B8CEC80}" srcOrd="2" destOrd="0" parTransId="{989BB846-972F-4E4C-A179-7DE199AFD488}" sibTransId="{50675283-EB72-455D-8245-425FF556BFEF}"/>
    <dgm:cxn modelId="{E7167FC0-BF34-4E71-B356-72988AB51170}" type="presOf" srcId="{B307E2AF-37E4-4FB1-997A-47CA9CE0B1F6}" destId="{A834E0C7-E171-42AD-9393-E00C50B92CC5}" srcOrd="0" destOrd="0" presId="urn:microsoft.com/office/officeart/2005/8/layout/orgChart1"/>
    <dgm:cxn modelId="{D7205C78-917E-42E1-A00C-14142957C83D}" type="presOf" srcId="{20964622-F704-42CA-BEF7-9CE87F8F7759}" destId="{172B2420-80A6-463E-B9E0-9C86028E9FAC}" srcOrd="1" destOrd="0" presId="urn:microsoft.com/office/officeart/2005/8/layout/orgChart1"/>
    <dgm:cxn modelId="{F9918BCB-E0B8-4B75-B495-D265F8457E7E}" type="presOf" srcId="{0999625D-8B5F-4094-88AB-B7A1A5125AAA}" destId="{842F6C64-D49E-485B-8B55-FCD41C3BD1C3}" srcOrd="1" destOrd="0" presId="urn:microsoft.com/office/officeart/2005/8/layout/orgChart1"/>
    <dgm:cxn modelId="{2B921753-6612-42C8-AF49-4E8F56602DD5}" srcId="{9E0BF818-52D7-465E-8BAD-38E0FF651339}" destId="{7D84A952-4D8B-4756-A736-58D0DCAE519C}" srcOrd="0" destOrd="0" parTransId="{7FFFB319-8A31-4F81-99B7-47D75EC61C2C}" sibTransId="{55C6F9B4-FC9E-4D7E-869B-3DA0D58FA842}"/>
    <dgm:cxn modelId="{EA6C3E32-944C-41D5-B10F-28ED426E5946}" type="presOf" srcId="{A93204C7-92D8-4216-A899-41C41DD5E94A}" destId="{61F29C2E-7BF4-4A21-88AC-9CB1FDAE089F}" srcOrd="0" destOrd="0" presId="urn:microsoft.com/office/officeart/2005/8/layout/orgChart1"/>
    <dgm:cxn modelId="{96233E13-7A08-450C-9052-404E2E47B6BC}" srcId="{41C14903-E982-4EF5-8B68-C638C0E445F0}" destId="{29EF290A-12E7-40B9-8DD7-92378C5704C4}" srcOrd="0" destOrd="0" parTransId="{290BC001-5367-4097-BAC7-2ABE1EFC0D74}" sibTransId="{CF310AF1-910C-49F6-A127-872EEA9D0587}"/>
    <dgm:cxn modelId="{1092E3C1-94A3-4AB8-A9A5-5FF04C761158}" type="presOf" srcId="{F374CC5D-0025-424C-996F-DB1F8617E1B3}" destId="{897E8574-0B6B-4579-B891-0584732D7662}" srcOrd="0" destOrd="0" presId="urn:microsoft.com/office/officeart/2005/8/layout/orgChart1"/>
    <dgm:cxn modelId="{6D1A7050-241A-4F98-810B-87DB951C22B5}" type="presOf" srcId="{9E0BF818-52D7-465E-8BAD-38E0FF651339}" destId="{2FFF85B7-B5A7-48F1-B971-066D983775BF}" srcOrd="1" destOrd="0" presId="urn:microsoft.com/office/officeart/2005/8/layout/orgChart1"/>
    <dgm:cxn modelId="{C42294D5-57C5-46E8-A3FF-8B9210513D4D}" srcId="{2C844BB4-79FF-4F12-AF8A-D0125FF8213C}" destId="{8831235E-541D-4F3A-BAED-E39FB028D304}" srcOrd="0" destOrd="0" parTransId="{D157F00E-B749-4814-922C-2D1E61C14F03}" sibTransId="{9D78C763-3364-4C73-BDC4-BD6B5ECE633D}"/>
    <dgm:cxn modelId="{B0012E60-4666-460B-9BBF-3A9605B2FFDE}" type="presOf" srcId="{290BC001-5367-4097-BAC7-2ABE1EFC0D74}" destId="{E47BC180-ABC1-44D8-A7BD-26052C3B28B7}" srcOrd="0" destOrd="0" presId="urn:microsoft.com/office/officeart/2005/8/layout/orgChart1"/>
    <dgm:cxn modelId="{1C18CCC4-3534-4067-A78B-8DC2A4259941}" type="presOf" srcId="{BEDEE48D-32FD-42FE-9222-F9266B8CEC80}" destId="{82FD5EF9-F6DD-4DDC-B7E4-7E274730A51E}" srcOrd="1" destOrd="0" presId="urn:microsoft.com/office/officeart/2005/8/layout/orgChart1"/>
    <dgm:cxn modelId="{3480C5D5-DA2E-40E4-8B25-8316BA055890}" type="presOf" srcId="{0999625D-8B5F-4094-88AB-B7A1A5125AAA}" destId="{163FD07D-D440-44E5-9EAE-94E2409CD121}" srcOrd="0" destOrd="0" presId="urn:microsoft.com/office/officeart/2005/8/layout/orgChart1"/>
    <dgm:cxn modelId="{28B52B4D-7050-497F-9051-063FDEA1C370}" type="presOf" srcId="{8831235E-541D-4F3A-BAED-E39FB028D304}" destId="{9BC0F9AA-9536-47BA-8D70-9BCB082648ED}" srcOrd="0" destOrd="0" presId="urn:microsoft.com/office/officeart/2005/8/layout/orgChart1"/>
    <dgm:cxn modelId="{22BA992D-3574-4AFF-97F0-6267A7E634DD}" type="presOf" srcId="{7D84A952-4D8B-4756-A736-58D0DCAE519C}" destId="{6F84F237-DC55-4BF5-ABD1-9308D828A9E8}" srcOrd="0" destOrd="0" presId="urn:microsoft.com/office/officeart/2005/8/layout/orgChart1"/>
    <dgm:cxn modelId="{C0891C15-F658-49F1-B62A-5486C2EC9DF7}" type="presOf" srcId="{ACFB8B0D-257B-49BC-B647-C15A32CEA10D}" destId="{031133CA-2904-4A61-8657-205977CABD40}" srcOrd="1" destOrd="0" presId="urn:microsoft.com/office/officeart/2005/8/layout/orgChart1"/>
    <dgm:cxn modelId="{C955D72D-58FC-4779-9F92-C800BA3748FB}" srcId="{9E0BF818-52D7-465E-8BAD-38E0FF651339}" destId="{41C14903-E982-4EF5-8B68-C638C0E445F0}" srcOrd="1" destOrd="0" parTransId="{D0407C5E-0B27-4DB7-84FF-269E0B0D2F7D}" sibTransId="{A659C50E-6E1A-4843-A34F-C01CC96B7541}"/>
    <dgm:cxn modelId="{06444236-7E17-430F-8410-DF502E8F938F}" type="presOf" srcId="{91A7F1BE-FC31-491C-89DA-67A3EBD81F16}" destId="{71A4718A-E56D-4B33-BE47-F43A93C69370}" srcOrd="0" destOrd="0" presId="urn:microsoft.com/office/officeart/2005/8/layout/orgChart1"/>
    <dgm:cxn modelId="{411F4BEB-F7B7-4861-A579-B6BFBCF775D4}" type="presOf" srcId="{7D84A952-4D8B-4756-A736-58D0DCAE519C}" destId="{5D1F0FA7-5DBE-44B4-93D2-B5EF6B9E7851}" srcOrd="1" destOrd="0" presId="urn:microsoft.com/office/officeart/2005/8/layout/orgChart1"/>
    <dgm:cxn modelId="{FCD13122-DDAD-4041-8603-B9CCD16B8CB1}" srcId="{7D84A952-4D8B-4756-A736-58D0DCAE519C}" destId="{2C844BB4-79FF-4F12-AF8A-D0125FF8213C}" srcOrd="0" destOrd="0" parTransId="{3602C93C-B172-4BB8-8D8B-E478C50B96CF}" sibTransId="{9095D1EE-32C9-4CB6-B807-A1961BFEB773}"/>
    <dgm:cxn modelId="{1F7FBA3D-8DCA-4E72-82EA-E3801732F94A}" type="presOf" srcId="{29EF290A-12E7-40B9-8DD7-92378C5704C4}" destId="{72B1780B-4D7F-4C7A-B45C-908054270B6E}" srcOrd="0" destOrd="0" presId="urn:microsoft.com/office/officeart/2005/8/layout/orgChart1"/>
    <dgm:cxn modelId="{FECBDCFD-B8D5-4C46-8473-D4CB6455AC85}" type="presOf" srcId="{B87BE489-8F98-4860-98CB-8581408E8A1A}" destId="{1C242A39-4F66-45D7-A894-70E3152DB7B1}" srcOrd="1" destOrd="0" presId="urn:microsoft.com/office/officeart/2005/8/layout/orgChart1"/>
    <dgm:cxn modelId="{E703DFBA-9D6B-49BC-8781-62473FB40193}" srcId="{41C14903-E982-4EF5-8B68-C638C0E445F0}" destId="{20964622-F704-42CA-BEF7-9CE87F8F7759}" srcOrd="1" destOrd="0" parTransId="{B307E2AF-37E4-4FB1-997A-47CA9CE0B1F6}" sibTransId="{73631428-D849-43EC-B730-37F530F260BB}"/>
    <dgm:cxn modelId="{8D82A217-3410-4F8C-9109-AD585872F510}" type="presOf" srcId="{2C844BB4-79FF-4F12-AF8A-D0125FF8213C}" destId="{988737C4-132D-4C80-97B9-6DB17CEABE52}" srcOrd="0" destOrd="0" presId="urn:microsoft.com/office/officeart/2005/8/layout/orgChart1"/>
    <dgm:cxn modelId="{FB0B2F6F-D319-4314-AE3A-2DB42F8EF81A}" srcId="{7D84A952-4D8B-4756-A736-58D0DCAE519C}" destId="{0999625D-8B5F-4094-88AB-B7A1A5125AAA}" srcOrd="2" destOrd="0" parTransId="{C05E59E2-67F1-4CBA-ABD3-D1FC282A2942}" sibTransId="{6A3496EF-BACB-4CCA-BBB5-30147DD345CE}"/>
    <dgm:cxn modelId="{CE3DFD41-B2E8-46ED-8D6A-B2E3EE2F2877}" type="presOf" srcId="{29EF290A-12E7-40B9-8DD7-92378C5704C4}" destId="{D840E94A-D339-43B3-B693-890C25C57317}" srcOrd="1" destOrd="0" presId="urn:microsoft.com/office/officeart/2005/8/layout/orgChart1"/>
    <dgm:cxn modelId="{6BF952E7-9785-48AD-A65A-9BA34D4D3508}" type="presOf" srcId="{20964622-F704-42CA-BEF7-9CE87F8F7759}" destId="{660FEE66-B4B9-44D4-97C7-EBD4569985EB}" srcOrd="0" destOrd="0" presId="urn:microsoft.com/office/officeart/2005/8/layout/orgChart1"/>
    <dgm:cxn modelId="{ECE6986D-791B-4158-8CCA-AA35F1534ED1}" type="presOf" srcId="{8E3093AF-B898-4689-ABF9-002E18D8BB82}" destId="{9423B269-C0E9-468A-9BC2-B5C636075D00}" srcOrd="1" destOrd="0" presId="urn:microsoft.com/office/officeart/2005/8/layout/orgChart1"/>
    <dgm:cxn modelId="{6B57947B-F4BF-4F50-A3F6-7DE2EB7EACB2}" type="presOf" srcId="{41C14903-E982-4EF5-8B68-C638C0E445F0}" destId="{C47F853F-66D6-4906-B4CC-0C69ED2C95C9}" srcOrd="1" destOrd="0" presId="urn:microsoft.com/office/officeart/2005/8/layout/orgChart1"/>
    <dgm:cxn modelId="{A57339A3-2CB0-49EE-BCEF-16CE181D4BAD}" type="presOf" srcId="{58F766BA-0E6E-427D-BB1E-714D0911F22B}" destId="{E6CAD693-8D42-4DBD-B2AC-5E37824E3A28}" srcOrd="0" destOrd="0" presId="urn:microsoft.com/office/officeart/2005/8/layout/orgChart1"/>
    <dgm:cxn modelId="{B31763F6-6E70-403C-AAE0-04FAF572F166}" type="presOf" srcId="{3602C93C-B172-4BB8-8D8B-E478C50B96CF}" destId="{736B2E3D-C3EE-4B7E-9C75-4857E5A11980}" srcOrd="0" destOrd="0" presId="urn:microsoft.com/office/officeart/2005/8/layout/orgChart1"/>
    <dgm:cxn modelId="{E5BFA4FD-5A43-46A1-9198-1D7E7975C267}" srcId="{7D84A952-4D8B-4756-A736-58D0DCAE519C}" destId="{ACFB8B0D-257B-49BC-B647-C15A32CEA10D}" srcOrd="1" destOrd="0" parTransId="{F374CC5D-0025-424C-996F-DB1F8617E1B3}" sibTransId="{44D5034E-552B-444B-90AA-CC7E6185E1B6}"/>
    <dgm:cxn modelId="{689FC175-EB86-4011-84A2-A41321F14D8A}" type="presOf" srcId="{51F9D009-C722-45ED-98C1-836B33B351E2}" destId="{293104BD-7110-4278-BD77-FA858526D94A}" srcOrd="0" destOrd="0" presId="urn:microsoft.com/office/officeart/2005/8/layout/orgChart1"/>
    <dgm:cxn modelId="{B58F05FC-6866-472B-AD4E-528B26102267}" type="presOf" srcId="{989BB846-972F-4E4C-A179-7DE199AFD488}" destId="{CF08187F-C6D1-47DB-B2C6-279F3DF5B8B3}" srcOrd="0" destOrd="0" presId="urn:microsoft.com/office/officeart/2005/8/layout/orgChart1"/>
    <dgm:cxn modelId="{2F3B4D0C-8DCB-4025-A4E5-2AC3B21312A7}" type="presOf" srcId="{B87BE489-8F98-4860-98CB-8581408E8A1A}" destId="{89B6B5A8-3F69-49BC-AA34-0F9E94DBC876}" srcOrd="0" destOrd="0" presId="urn:microsoft.com/office/officeart/2005/8/layout/orgChart1"/>
    <dgm:cxn modelId="{B0D808EE-0F55-4B48-BEED-7DDCCA4B2C6E}" srcId="{7D84A952-4D8B-4756-A736-58D0DCAE519C}" destId="{8E3093AF-B898-4689-ABF9-002E18D8BB82}" srcOrd="3" destOrd="0" parTransId="{6A17B986-436F-4989-ADE2-25AA8AF60959}" sibTransId="{0BF2F6E5-CDD6-42E7-B5B1-1ADBC7677807}"/>
    <dgm:cxn modelId="{78381BD0-40A4-403A-BC07-E4282346A9D2}" type="presOf" srcId="{8E3093AF-B898-4689-ABF9-002E18D8BB82}" destId="{7755A310-5378-4B02-A527-F1D399E8EA79}" srcOrd="0" destOrd="0" presId="urn:microsoft.com/office/officeart/2005/8/layout/orgChart1"/>
    <dgm:cxn modelId="{3952371E-1F75-4AD5-B4A2-5CB0C935E780}" type="presOf" srcId="{51F9D009-C722-45ED-98C1-836B33B351E2}" destId="{775843D4-9A7C-4647-9309-F7E40886557F}" srcOrd="1" destOrd="0" presId="urn:microsoft.com/office/officeart/2005/8/layout/orgChart1"/>
    <dgm:cxn modelId="{BDF0FE1B-3F68-4910-9DC5-0AC83CE2AA2C}" type="presOf" srcId="{41C14903-E982-4EF5-8B68-C638C0E445F0}" destId="{2F7F5B1E-E291-4EE3-90FE-8A11690BC8CA}" srcOrd="0" destOrd="0" presId="urn:microsoft.com/office/officeart/2005/8/layout/orgChart1"/>
    <dgm:cxn modelId="{606DE306-57A6-4C0E-9C03-37FC9BBE127F}" type="presOf" srcId="{7FFFB319-8A31-4F81-99B7-47D75EC61C2C}" destId="{18D0380D-B452-4430-8CE3-98F8DCE5D68C}" srcOrd="0" destOrd="0" presId="urn:microsoft.com/office/officeart/2005/8/layout/orgChart1"/>
    <dgm:cxn modelId="{CA486C87-10E5-4166-973F-E074CBB7CBFE}" srcId="{2C844BB4-79FF-4F12-AF8A-D0125FF8213C}" destId="{B87BE489-8F98-4860-98CB-8581408E8A1A}" srcOrd="2" destOrd="0" parTransId="{91A7F1BE-FC31-491C-89DA-67A3EBD81F16}" sibTransId="{D962A06F-2D1B-4F1A-86E7-91021EE14415}"/>
    <dgm:cxn modelId="{ABD38D22-7205-4DF7-84E9-2D94FC53C5DE}" srcId="{A93204C7-92D8-4216-A899-41C41DD5E94A}" destId="{9E0BF818-52D7-465E-8BAD-38E0FF651339}" srcOrd="0" destOrd="0" parTransId="{E7C2202A-28B9-4EEB-A175-2CCA390AD92E}" sibTransId="{D8FFB219-8858-41F8-838A-ECDBE04413DE}"/>
    <dgm:cxn modelId="{962E20D5-1FDE-4146-9451-0D4B70C3A091}" type="presOf" srcId="{2C844BB4-79FF-4F12-AF8A-D0125FF8213C}" destId="{3E8F63E4-1524-406D-AD83-1E5A7B5E4771}" srcOrd="1" destOrd="0" presId="urn:microsoft.com/office/officeart/2005/8/layout/orgChart1"/>
    <dgm:cxn modelId="{FF9D6CA2-5B0B-4A34-9AF9-3A06A65E9CFB}" type="presOf" srcId="{9E0BF818-52D7-465E-8BAD-38E0FF651339}" destId="{3CF7163A-7A7C-49A7-A600-D0436644336C}" srcOrd="0" destOrd="0" presId="urn:microsoft.com/office/officeart/2005/8/layout/orgChart1"/>
    <dgm:cxn modelId="{F28F174A-AF05-44FD-8173-0E4C702BEE21}" type="presOf" srcId="{6A17B986-436F-4989-ADE2-25AA8AF60959}" destId="{7E0E45FC-03E1-4480-B6CE-24C4D4D8A77E}" srcOrd="0" destOrd="0" presId="urn:microsoft.com/office/officeart/2005/8/layout/orgChart1"/>
    <dgm:cxn modelId="{365FC7B7-A798-4988-A10C-E1A37F8AE2CA}" type="presOf" srcId="{D157F00E-B749-4814-922C-2D1E61C14F03}" destId="{43D1B45F-B389-44E2-9045-BDE2BAB7F843}" srcOrd="0" destOrd="0" presId="urn:microsoft.com/office/officeart/2005/8/layout/orgChart1"/>
    <dgm:cxn modelId="{11EEF320-D694-49E9-8943-DA5BEEF58909}" type="presOf" srcId="{8831235E-541D-4F3A-BAED-E39FB028D304}" destId="{216C88FC-E49C-4781-A54E-0F30BC87EEEC}" srcOrd="1" destOrd="0" presId="urn:microsoft.com/office/officeart/2005/8/layout/orgChart1"/>
    <dgm:cxn modelId="{3212BFF7-0C48-462F-AD58-5F1DEABE553F}" type="presParOf" srcId="{61F29C2E-7BF4-4A21-88AC-9CB1FDAE089F}" destId="{9EA3A877-297D-40F2-80D3-45504A382E40}" srcOrd="0" destOrd="0" presId="urn:microsoft.com/office/officeart/2005/8/layout/orgChart1"/>
    <dgm:cxn modelId="{A62A13C0-CC2B-41BE-8167-7DFAE7CCD2C1}" type="presParOf" srcId="{9EA3A877-297D-40F2-80D3-45504A382E40}" destId="{52C44D73-4B44-435B-8CF9-DAF53E2CFAA2}" srcOrd="0" destOrd="0" presId="urn:microsoft.com/office/officeart/2005/8/layout/orgChart1"/>
    <dgm:cxn modelId="{F02906D7-D604-442D-BB37-CEE047C06945}" type="presParOf" srcId="{52C44D73-4B44-435B-8CF9-DAF53E2CFAA2}" destId="{3CF7163A-7A7C-49A7-A600-D0436644336C}" srcOrd="0" destOrd="0" presId="urn:microsoft.com/office/officeart/2005/8/layout/orgChart1"/>
    <dgm:cxn modelId="{0629E5B4-9508-4051-AF02-3215E2C1FD91}" type="presParOf" srcId="{52C44D73-4B44-435B-8CF9-DAF53E2CFAA2}" destId="{2FFF85B7-B5A7-48F1-B971-066D983775BF}" srcOrd="1" destOrd="0" presId="urn:microsoft.com/office/officeart/2005/8/layout/orgChart1"/>
    <dgm:cxn modelId="{6912EA9C-0A8E-4615-A560-A7F2134FD4C9}" type="presParOf" srcId="{9EA3A877-297D-40F2-80D3-45504A382E40}" destId="{3473F51B-2344-47D3-B5D6-53E4531C6E41}" srcOrd="1" destOrd="0" presId="urn:microsoft.com/office/officeart/2005/8/layout/orgChart1"/>
    <dgm:cxn modelId="{40417FCA-8D43-4928-83F7-7637567F9A03}" type="presParOf" srcId="{3473F51B-2344-47D3-B5D6-53E4531C6E41}" destId="{18D0380D-B452-4430-8CE3-98F8DCE5D68C}" srcOrd="0" destOrd="0" presId="urn:microsoft.com/office/officeart/2005/8/layout/orgChart1"/>
    <dgm:cxn modelId="{3EF008CA-6A8B-457E-BA83-BBEF8C592F03}" type="presParOf" srcId="{3473F51B-2344-47D3-B5D6-53E4531C6E41}" destId="{66006FD4-C5D4-4C79-AF08-4A4896F0479A}" srcOrd="1" destOrd="0" presId="urn:microsoft.com/office/officeart/2005/8/layout/orgChart1"/>
    <dgm:cxn modelId="{B0753461-2A02-40F4-ABDE-BB82B08B664C}" type="presParOf" srcId="{66006FD4-C5D4-4C79-AF08-4A4896F0479A}" destId="{46C46C3E-20DC-4C72-A492-C4E8F8FCFDF1}" srcOrd="0" destOrd="0" presId="urn:microsoft.com/office/officeart/2005/8/layout/orgChart1"/>
    <dgm:cxn modelId="{BC0D6886-5D59-4156-ABB3-38979A9F0C0E}" type="presParOf" srcId="{46C46C3E-20DC-4C72-A492-C4E8F8FCFDF1}" destId="{6F84F237-DC55-4BF5-ABD1-9308D828A9E8}" srcOrd="0" destOrd="0" presId="urn:microsoft.com/office/officeart/2005/8/layout/orgChart1"/>
    <dgm:cxn modelId="{2F8C769A-CC16-4B30-8ED6-6E475622B8BB}" type="presParOf" srcId="{46C46C3E-20DC-4C72-A492-C4E8F8FCFDF1}" destId="{5D1F0FA7-5DBE-44B4-93D2-B5EF6B9E7851}" srcOrd="1" destOrd="0" presId="urn:microsoft.com/office/officeart/2005/8/layout/orgChart1"/>
    <dgm:cxn modelId="{9EB35D56-97B4-4C70-8D5E-8247C23C74E2}" type="presParOf" srcId="{66006FD4-C5D4-4C79-AF08-4A4896F0479A}" destId="{F0A471E9-92FF-4CD0-9CEA-B5A191317820}" srcOrd="1" destOrd="0" presId="urn:microsoft.com/office/officeart/2005/8/layout/orgChart1"/>
    <dgm:cxn modelId="{C9711377-D0F9-4737-97D4-A35AAF5B6EF8}" type="presParOf" srcId="{F0A471E9-92FF-4CD0-9CEA-B5A191317820}" destId="{736B2E3D-C3EE-4B7E-9C75-4857E5A11980}" srcOrd="0" destOrd="0" presId="urn:microsoft.com/office/officeart/2005/8/layout/orgChart1"/>
    <dgm:cxn modelId="{C4BFE4AB-4C15-4D96-86A7-765831C5FFEC}" type="presParOf" srcId="{F0A471E9-92FF-4CD0-9CEA-B5A191317820}" destId="{D9736E69-8D4A-485F-901B-A3BF4158DF84}" srcOrd="1" destOrd="0" presId="urn:microsoft.com/office/officeart/2005/8/layout/orgChart1"/>
    <dgm:cxn modelId="{63421BA2-5545-4742-880F-C59C8BC04D2D}" type="presParOf" srcId="{D9736E69-8D4A-485F-901B-A3BF4158DF84}" destId="{7992BA0E-C903-4DC9-AB31-4100AF07A967}" srcOrd="0" destOrd="0" presId="urn:microsoft.com/office/officeart/2005/8/layout/orgChart1"/>
    <dgm:cxn modelId="{3D2E6AE8-85E8-49D4-8783-A267B8E5D1F5}" type="presParOf" srcId="{7992BA0E-C903-4DC9-AB31-4100AF07A967}" destId="{988737C4-132D-4C80-97B9-6DB17CEABE52}" srcOrd="0" destOrd="0" presId="urn:microsoft.com/office/officeart/2005/8/layout/orgChart1"/>
    <dgm:cxn modelId="{EF0AFB31-5F42-4919-B465-5C561815127F}" type="presParOf" srcId="{7992BA0E-C903-4DC9-AB31-4100AF07A967}" destId="{3E8F63E4-1524-406D-AD83-1E5A7B5E4771}" srcOrd="1" destOrd="0" presId="urn:microsoft.com/office/officeart/2005/8/layout/orgChart1"/>
    <dgm:cxn modelId="{BFBB5265-362D-4A7D-9D46-7A1835B0D1A6}" type="presParOf" srcId="{D9736E69-8D4A-485F-901B-A3BF4158DF84}" destId="{90B57518-E11B-474B-9FF1-754E222BE273}" srcOrd="1" destOrd="0" presId="urn:microsoft.com/office/officeart/2005/8/layout/orgChart1"/>
    <dgm:cxn modelId="{53AD87AC-355C-4DD3-9A61-38A9EF60A677}" type="presParOf" srcId="{90B57518-E11B-474B-9FF1-754E222BE273}" destId="{43D1B45F-B389-44E2-9045-BDE2BAB7F843}" srcOrd="0" destOrd="0" presId="urn:microsoft.com/office/officeart/2005/8/layout/orgChart1"/>
    <dgm:cxn modelId="{AB8BD7CD-0B49-43AD-AB7E-C3FBA4487CC7}" type="presParOf" srcId="{90B57518-E11B-474B-9FF1-754E222BE273}" destId="{B81E7EEF-FD92-43E2-9118-7A10C349455F}" srcOrd="1" destOrd="0" presId="urn:microsoft.com/office/officeart/2005/8/layout/orgChart1"/>
    <dgm:cxn modelId="{5C391C4A-0781-4D6A-A82A-43377FF50976}" type="presParOf" srcId="{B81E7EEF-FD92-43E2-9118-7A10C349455F}" destId="{C09B8BBE-6C70-4371-8284-F9AAD5A32F1B}" srcOrd="0" destOrd="0" presId="urn:microsoft.com/office/officeart/2005/8/layout/orgChart1"/>
    <dgm:cxn modelId="{F86E2B85-DA36-45CE-8177-1F910A4FFC6D}" type="presParOf" srcId="{C09B8BBE-6C70-4371-8284-F9AAD5A32F1B}" destId="{9BC0F9AA-9536-47BA-8D70-9BCB082648ED}" srcOrd="0" destOrd="0" presId="urn:microsoft.com/office/officeart/2005/8/layout/orgChart1"/>
    <dgm:cxn modelId="{FD4712DF-A704-4B3E-A4CB-963721FEAB39}" type="presParOf" srcId="{C09B8BBE-6C70-4371-8284-F9AAD5A32F1B}" destId="{216C88FC-E49C-4781-A54E-0F30BC87EEEC}" srcOrd="1" destOrd="0" presId="urn:microsoft.com/office/officeart/2005/8/layout/orgChart1"/>
    <dgm:cxn modelId="{00CBB6C9-FD3E-4B9C-A6FB-FE30EC0B5711}" type="presParOf" srcId="{B81E7EEF-FD92-43E2-9118-7A10C349455F}" destId="{391B68AB-1A94-4CBA-B2F4-541993BBD84A}" srcOrd="1" destOrd="0" presId="urn:microsoft.com/office/officeart/2005/8/layout/orgChart1"/>
    <dgm:cxn modelId="{57832594-5D7A-46BC-9C53-6EC81730A24F}" type="presParOf" srcId="{B81E7EEF-FD92-43E2-9118-7A10C349455F}" destId="{6B77C326-0BAF-4F44-AC2B-07C6BD556856}" srcOrd="2" destOrd="0" presId="urn:microsoft.com/office/officeart/2005/8/layout/orgChart1"/>
    <dgm:cxn modelId="{05F18B91-F226-4C4E-B34B-D7606798C5AD}" type="presParOf" srcId="{90B57518-E11B-474B-9FF1-754E222BE273}" destId="{E6CAD693-8D42-4DBD-B2AC-5E37824E3A28}" srcOrd="2" destOrd="0" presId="urn:microsoft.com/office/officeart/2005/8/layout/orgChart1"/>
    <dgm:cxn modelId="{F641760B-C1DE-4285-BF02-C90A9CF6CB96}" type="presParOf" srcId="{90B57518-E11B-474B-9FF1-754E222BE273}" destId="{B13328EE-3201-4FED-802B-887456ADC8CF}" srcOrd="3" destOrd="0" presId="urn:microsoft.com/office/officeart/2005/8/layout/orgChart1"/>
    <dgm:cxn modelId="{F89267AF-0DE9-4F0B-89BF-D7095225A15D}" type="presParOf" srcId="{B13328EE-3201-4FED-802B-887456ADC8CF}" destId="{FFF903F4-4769-4C54-9C6E-42AEC895F79C}" srcOrd="0" destOrd="0" presId="urn:microsoft.com/office/officeart/2005/8/layout/orgChart1"/>
    <dgm:cxn modelId="{0BDCA5C3-8B84-4B8E-8F7A-4DEE12889FD1}" type="presParOf" srcId="{FFF903F4-4769-4C54-9C6E-42AEC895F79C}" destId="{293104BD-7110-4278-BD77-FA858526D94A}" srcOrd="0" destOrd="0" presId="urn:microsoft.com/office/officeart/2005/8/layout/orgChart1"/>
    <dgm:cxn modelId="{B7C25780-C36C-41A4-A9F7-1862DF0924F2}" type="presParOf" srcId="{FFF903F4-4769-4C54-9C6E-42AEC895F79C}" destId="{775843D4-9A7C-4647-9309-F7E40886557F}" srcOrd="1" destOrd="0" presId="urn:microsoft.com/office/officeart/2005/8/layout/orgChart1"/>
    <dgm:cxn modelId="{522E56A8-8FD8-424C-9DB1-5717A9D75224}" type="presParOf" srcId="{B13328EE-3201-4FED-802B-887456ADC8CF}" destId="{F697311B-0EC5-4B89-BCCD-DF0B50860CCE}" srcOrd="1" destOrd="0" presId="urn:microsoft.com/office/officeart/2005/8/layout/orgChart1"/>
    <dgm:cxn modelId="{11B128E8-F754-41BC-825D-D7C3C51AB6F5}" type="presParOf" srcId="{B13328EE-3201-4FED-802B-887456ADC8CF}" destId="{996BA872-6E91-4BC7-8C53-6E1F49593DBC}" srcOrd="2" destOrd="0" presId="urn:microsoft.com/office/officeart/2005/8/layout/orgChart1"/>
    <dgm:cxn modelId="{E6502AB5-9B4D-4631-990F-7EE1C1379110}" type="presParOf" srcId="{90B57518-E11B-474B-9FF1-754E222BE273}" destId="{71A4718A-E56D-4B33-BE47-F43A93C69370}" srcOrd="4" destOrd="0" presId="urn:microsoft.com/office/officeart/2005/8/layout/orgChart1"/>
    <dgm:cxn modelId="{FEB7DA58-12AB-4155-983E-0C193B649DF5}" type="presParOf" srcId="{90B57518-E11B-474B-9FF1-754E222BE273}" destId="{AB83A852-C55A-43E6-9FBF-71261064303E}" srcOrd="5" destOrd="0" presId="urn:microsoft.com/office/officeart/2005/8/layout/orgChart1"/>
    <dgm:cxn modelId="{6705A5FE-D837-4084-A86D-AEC3CE429661}" type="presParOf" srcId="{AB83A852-C55A-43E6-9FBF-71261064303E}" destId="{FD2AA089-E8A3-472D-9B40-BCFEDCCE11FE}" srcOrd="0" destOrd="0" presId="urn:microsoft.com/office/officeart/2005/8/layout/orgChart1"/>
    <dgm:cxn modelId="{B5AB8B41-68DB-4021-9BC2-1B0511DB3F27}" type="presParOf" srcId="{FD2AA089-E8A3-472D-9B40-BCFEDCCE11FE}" destId="{89B6B5A8-3F69-49BC-AA34-0F9E94DBC876}" srcOrd="0" destOrd="0" presId="urn:microsoft.com/office/officeart/2005/8/layout/orgChart1"/>
    <dgm:cxn modelId="{3A117A41-70D2-4B56-AEE2-E1F085202E77}" type="presParOf" srcId="{FD2AA089-E8A3-472D-9B40-BCFEDCCE11FE}" destId="{1C242A39-4F66-45D7-A894-70E3152DB7B1}" srcOrd="1" destOrd="0" presId="urn:microsoft.com/office/officeart/2005/8/layout/orgChart1"/>
    <dgm:cxn modelId="{67FC5A9F-C6F0-4BC2-B5A6-EE820C94EC78}" type="presParOf" srcId="{AB83A852-C55A-43E6-9FBF-71261064303E}" destId="{67C9E0B2-8086-4C0E-B46D-EF033E31F687}" srcOrd="1" destOrd="0" presId="urn:microsoft.com/office/officeart/2005/8/layout/orgChart1"/>
    <dgm:cxn modelId="{450FF363-884C-4D08-A1CC-31E588466BD2}" type="presParOf" srcId="{AB83A852-C55A-43E6-9FBF-71261064303E}" destId="{DB832F02-CFF2-4482-A249-2B875D01FFC6}" srcOrd="2" destOrd="0" presId="urn:microsoft.com/office/officeart/2005/8/layout/orgChart1"/>
    <dgm:cxn modelId="{5BC336C1-A133-4A29-8868-00B431AAF23A}" type="presParOf" srcId="{D9736E69-8D4A-485F-901B-A3BF4158DF84}" destId="{28B4606F-CC61-4BD6-8471-221E9F38FE35}" srcOrd="2" destOrd="0" presId="urn:microsoft.com/office/officeart/2005/8/layout/orgChart1"/>
    <dgm:cxn modelId="{AA2636A7-252A-4685-9F1D-F44B1233A84A}" type="presParOf" srcId="{F0A471E9-92FF-4CD0-9CEA-B5A191317820}" destId="{897E8574-0B6B-4579-B891-0584732D7662}" srcOrd="2" destOrd="0" presId="urn:microsoft.com/office/officeart/2005/8/layout/orgChart1"/>
    <dgm:cxn modelId="{0139F7A1-4427-4857-9AC5-ECB92D350588}" type="presParOf" srcId="{F0A471E9-92FF-4CD0-9CEA-B5A191317820}" destId="{38398342-6AC5-4087-862B-E8B505802BDF}" srcOrd="3" destOrd="0" presId="urn:microsoft.com/office/officeart/2005/8/layout/orgChart1"/>
    <dgm:cxn modelId="{4A5DA062-C65C-43A9-8711-DEDDCB7ACA17}" type="presParOf" srcId="{38398342-6AC5-4087-862B-E8B505802BDF}" destId="{401C438E-5848-4AD4-9313-32BBC6EC1D37}" srcOrd="0" destOrd="0" presId="urn:microsoft.com/office/officeart/2005/8/layout/orgChart1"/>
    <dgm:cxn modelId="{187F491A-C20C-4EE6-B4DD-5CF418487CA2}" type="presParOf" srcId="{401C438E-5848-4AD4-9313-32BBC6EC1D37}" destId="{9A07278F-0167-40AC-AAE7-8FF6EAEC9B91}" srcOrd="0" destOrd="0" presId="urn:microsoft.com/office/officeart/2005/8/layout/orgChart1"/>
    <dgm:cxn modelId="{3C4A9048-2E59-469D-9FC4-3B7D57F7864C}" type="presParOf" srcId="{401C438E-5848-4AD4-9313-32BBC6EC1D37}" destId="{031133CA-2904-4A61-8657-205977CABD40}" srcOrd="1" destOrd="0" presId="urn:microsoft.com/office/officeart/2005/8/layout/orgChart1"/>
    <dgm:cxn modelId="{308D4C1E-D0FB-4B4D-991B-A223A5DF5703}" type="presParOf" srcId="{38398342-6AC5-4087-862B-E8B505802BDF}" destId="{594E5F02-20CD-4DD6-BF63-618B16621CAF}" srcOrd="1" destOrd="0" presId="urn:microsoft.com/office/officeart/2005/8/layout/orgChart1"/>
    <dgm:cxn modelId="{F753C4CE-0C0F-4E0C-9FAD-7EE122648673}" type="presParOf" srcId="{38398342-6AC5-4087-862B-E8B505802BDF}" destId="{B0BFFA3F-92D3-48D0-91CC-12462E884874}" srcOrd="2" destOrd="0" presId="urn:microsoft.com/office/officeart/2005/8/layout/orgChart1"/>
    <dgm:cxn modelId="{DEC0D1AF-BB72-4C4A-9C56-81CE8779CB22}" type="presParOf" srcId="{F0A471E9-92FF-4CD0-9CEA-B5A191317820}" destId="{03FEA4DC-53E8-438C-B749-EC3BBFD10D79}" srcOrd="4" destOrd="0" presId="urn:microsoft.com/office/officeart/2005/8/layout/orgChart1"/>
    <dgm:cxn modelId="{A5074337-B6F7-4EF3-A027-54E1343A7724}" type="presParOf" srcId="{F0A471E9-92FF-4CD0-9CEA-B5A191317820}" destId="{47E93B94-EE9A-4B17-A2E9-2FD1086A69C4}" srcOrd="5" destOrd="0" presId="urn:microsoft.com/office/officeart/2005/8/layout/orgChart1"/>
    <dgm:cxn modelId="{5A9D729C-721D-40D2-86EA-8F3E4B84256F}" type="presParOf" srcId="{47E93B94-EE9A-4B17-A2E9-2FD1086A69C4}" destId="{5DD4FA38-30FE-43BF-A06D-0C3D55D87074}" srcOrd="0" destOrd="0" presId="urn:microsoft.com/office/officeart/2005/8/layout/orgChart1"/>
    <dgm:cxn modelId="{E2C2CFBC-61D7-40EC-871A-96CB0F3B307B}" type="presParOf" srcId="{5DD4FA38-30FE-43BF-A06D-0C3D55D87074}" destId="{163FD07D-D440-44E5-9EAE-94E2409CD121}" srcOrd="0" destOrd="0" presId="urn:microsoft.com/office/officeart/2005/8/layout/orgChart1"/>
    <dgm:cxn modelId="{72B3CD04-2CBC-4505-B972-2FC3D7E28D3F}" type="presParOf" srcId="{5DD4FA38-30FE-43BF-A06D-0C3D55D87074}" destId="{842F6C64-D49E-485B-8B55-FCD41C3BD1C3}" srcOrd="1" destOrd="0" presId="urn:microsoft.com/office/officeart/2005/8/layout/orgChart1"/>
    <dgm:cxn modelId="{539D91B0-CADA-4729-A479-CC79635C17AF}" type="presParOf" srcId="{47E93B94-EE9A-4B17-A2E9-2FD1086A69C4}" destId="{EC935B5F-9064-465C-946F-856B49F3F439}" srcOrd="1" destOrd="0" presId="urn:microsoft.com/office/officeart/2005/8/layout/orgChart1"/>
    <dgm:cxn modelId="{F5992F98-3BA7-4230-B14E-C4AFDCF4CD4C}" type="presParOf" srcId="{47E93B94-EE9A-4B17-A2E9-2FD1086A69C4}" destId="{B8290A87-9D65-48AB-A6A4-4220B3A6D85D}" srcOrd="2" destOrd="0" presId="urn:microsoft.com/office/officeart/2005/8/layout/orgChart1"/>
    <dgm:cxn modelId="{6220EDB2-68F8-4C2D-A10D-1160E404A7A3}" type="presParOf" srcId="{F0A471E9-92FF-4CD0-9CEA-B5A191317820}" destId="{7E0E45FC-03E1-4480-B6CE-24C4D4D8A77E}" srcOrd="6" destOrd="0" presId="urn:microsoft.com/office/officeart/2005/8/layout/orgChart1"/>
    <dgm:cxn modelId="{FDDF2999-D574-42F3-A61C-8897C868B73F}" type="presParOf" srcId="{F0A471E9-92FF-4CD0-9CEA-B5A191317820}" destId="{11D6699D-4299-41A4-A741-70E600A09251}" srcOrd="7" destOrd="0" presId="urn:microsoft.com/office/officeart/2005/8/layout/orgChart1"/>
    <dgm:cxn modelId="{E4332074-984E-4D5B-8C69-EF8DAD55249D}" type="presParOf" srcId="{11D6699D-4299-41A4-A741-70E600A09251}" destId="{BC8337A6-B2B7-4A52-8944-E4CA06DF4DE4}" srcOrd="0" destOrd="0" presId="urn:microsoft.com/office/officeart/2005/8/layout/orgChart1"/>
    <dgm:cxn modelId="{435AF416-0534-4EE3-8C4C-B66DD023FD81}" type="presParOf" srcId="{BC8337A6-B2B7-4A52-8944-E4CA06DF4DE4}" destId="{7755A310-5378-4B02-A527-F1D399E8EA79}" srcOrd="0" destOrd="0" presId="urn:microsoft.com/office/officeart/2005/8/layout/orgChart1"/>
    <dgm:cxn modelId="{4AB43E7C-B90D-4A07-9B5B-B4849A1598E0}" type="presParOf" srcId="{BC8337A6-B2B7-4A52-8944-E4CA06DF4DE4}" destId="{9423B269-C0E9-468A-9BC2-B5C636075D00}" srcOrd="1" destOrd="0" presId="urn:microsoft.com/office/officeart/2005/8/layout/orgChart1"/>
    <dgm:cxn modelId="{A9DB379D-5140-47AB-BEC7-8E2A83A8801B}" type="presParOf" srcId="{11D6699D-4299-41A4-A741-70E600A09251}" destId="{3D11C35E-AB62-4853-90C0-A3F5259DC8E4}" srcOrd="1" destOrd="0" presId="urn:microsoft.com/office/officeart/2005/8/layout/orgChart1"/>
    <dgm:cxn modelId="{49B40F93-4629-4764-825B-225BC031B01B}" type="presParOf" srcId="{11D6699D-4299-41A4-A741-70E600A09251}" destId="{082FF609-FD68-4A7D-9B7A-9E7E9600004F}" srcOrd="2" destOrd="0" presId="urn:microsoft.com/office/officeart/2005/8/layout/orgChart1"/>
    <dgm:cxn modelId="{1989C32F-E7B1-44CC-BE17-631FDEDFD6BC}" type="presParOf" srcId="{66006FD4-C5D4-4C79-AF08-4A4896F0479A}" destId="{C1C02D51-88C4-49CF-B58A-E09C40505B43}" srcOrd="2" destOrd="0" presId="urn:microsoft.com/office/officeart/2005/8/layout/orgChart1"/>
    <dgm:cxn modelId="{A72C73E1-362D-4D19-B2EA-7942A7BFB153}" type="presParOf" srcId="{3473F51B-2344-47D3-B5D6-53E4531C6E41}" destId="{8AB6BBA5-66E1-4266-AB99-F54C700F7415}" srcOrd="2" destOrd="0" presId="urn:microsoft.com/office/officeart/2005/8/layout/orgChart1"/>
    <dgm:cxn modelId="{06D3793D-0246-4395-8097-27E162931129}" type="presParOf" srcId="{3473F51B-2344-47D3-B5D6-53E4531C6E41}" destId="{8213784F-8C80-405C-A0DF-19C933E5C674}" srcOrd="3" destOrd="0" presId="urn:microsoft.com/office/officeart/2005/8/layout/orgChart1"/>
    <dgm:cxn modelId="{DBF41A78-4C66-45B4-B9B2-FC2D6F6B3CA6}" type="presParOf" srcId="{8213784F-8C80-405C-A0DF-19C933E5C674}" destId="{552C83F7-D927-412B-BC78-31993AB117D9}" srcOrd="0" destOrd="0" presId="urn:microsoft.com/office/officeart/2005/8/layout/orgChart1"/>
    <dgm:cxn modelId="{B3F0069D-C919-4A24-A075-49DE7198D05F}" type="presParOf" srcId="{552C83F7-D927-412B-BC78-31993AB117D9}" destId="{2F7F5B1E-E291-4EE3-90FE-8A11690BC8CA}" srcOrd="0" destOrd="0" presId="urn:microsoft.com/office/officeart/2005/8/layout/orgChart1"/>
    <dgm:cxn modelId="{03D39105-6208-4DAB-B213-917C0D0CA539}" type="presParOf" srcId="{552C83F7-D927-412B-BC78-31993AB117D9}" destId="{C47F853F-66D6-4906-B4CC-0C69ED2C95C9}" srcOrd="1" destOrd="0" presId="urn:microsoft.com/office/officeart/2005/8/layout/orgChart1"/>
    <dgm:cxn modelId="{C391B660-A54D-4E9B-BEBE-32CF4C4FA460}" type="presParOf" srcId="{8213784F-8C80-405C-A0DF-19C933E5C674}" destId="{5D4E9645-26D1-41FD-BCA5-01294038A13F}" srcOrd="1" destOrd="0" presId="urn:microsoft.com/office/officeart/2005/8/layout/orgChart1"/>
    <dgm:cxn modelId="{CF36AA60-C2C8-4C56-9B40-4FC7D8D5C0BB}" type="presParOf" srcId="{5D4E9645-26D1-41FD-BCA5-01294038A13F}" destId="{E47BC180-ABC1-44D8-A7BD-26052C3B28B7}" srcOrd="0" destOrd="0" presId="urn:microsoft.com/office/officeart/2005/8/layout/orgChart1"/>
    <dgm:cxn modelId="{708DA8EC-AF2A-45F5-829F-790EF4E66BA1}" type="presParOf" srcId="{5D4E9645-26D1-41FD-BCA5-01294038A13F}" destId="{B830C628-992C-47E5-9348-E2BE92F918E7}" srcOrd="1" destOrd="0" presId="urn:microsoft.com/office/officeart/2005/8/layout/orgChart1"/>
    <dgm:cxn modelId="{509C5D6E-48A3-4BB2-8A97-C5205C943684}" type="presParOf" srcId="{B830C628-992C-47E5-9348-E2BE92F918E7}" destId="{4B3BD870-381E-48EA-A257-CB4710B28156}" srcOrd="0" destOrd="0" presId="urn:microsoft.com/office/officeart/2005/8/layout/orgChart1"/>
    <dgm:cxn modelId="{1076C672-C262-4EAA-87B2-0AC72E5E6EA8}" type="presParOf" srcId="{4B3BD870-381E-48EA-A257-CB4710B28156}" destId="{72B1780B-4D7F-4C7A-B45C-908054270B6E}" srcOrd="0" destOrd="0" presId="urn:microsoft.com/office/officeart/2005/8/layout/orgChart1"/>
    <dgm:cxn modelId="{F8F9A48D-D1DD-4463-8E5A-AD4C7822BA15}" type="presParOf" srcId="{4B3BD870-381E-48EA-A257-CB4710B28156}" destId="{D840E94A-D339-43B3-B693-890C25C57317}" srcOrd="1" destOrd="0" presId="urn:microsoft.com/office/officeart/2005/8/layout/orgChart1"/>
    <dgm:cxn modelId="{EA56313C-B55F-42FB-95C4-37D57AAFC251}" type="presParOf" srcId="{B830C628-992C-47E5-9348-E2BE92F918E7}" destId="{7E431F21-BC62-4E12-9A05-46A1C70C813D}" srcOrd="1" destOrd="0" presId="urn:microsoft.com/office/officeart/2005/8/layout/orgChart1"/>
    <dgm:cxn modelId="{21C4844F-CFA8-409A-ADC7-B2C5D5C888A7}" type="presParOf" srcId="{B830C628-992C-47E5-9348-E2BE92F918E7}" destId="{D1A0E6C5-CF4F-48C6-9359-FA9ABE86B33F}" srcOrd="2" destOrd="0" presId="urn:microsoft.com/office/officeart/2005/8/layout/orgChart1"/>
    <dgm:cxn modelId="{FB474E23-004F-4B07-B542-944CC2452E42}" type="presParOf" srcId="{5D4E9645-26D1-41FD-BCA5-01294038A13F}" destId="{A834E0C7-E171-42AD-9393-E00C50B92CC5}" srcOrd="2" destOrd="0" presId="urn:microsoft.com/office/officeart/2005/8/layout/orgChart1"/>
    <dgm:cxn modelId="{85F4A587-93A8-4F7A-8FD7-025AA68AF0F2}" type="presParOf" srcId="{5D4E9645-26D1-41FD-BCA5-01294038A13F}" destId="{E638B36F-FE7C-4148-94F7-F4793974E4EC}" srcOrd="3" destOrd="0" presId="urn:microsoft.com/office/officeart/2005/8/layout/orgChart1"/>
    <dgm:cxn modelId="{E240869B-609F-4263-9899-558AF64466CB}" type="presParOf" srcId="{E638B36F-FE7C-4148-94F7-F4793974E4EC}" destId="{3CEB4C8A-92F9-4AD2-9BC5-3B166B657DEC}" srcOrd="0" destOrd="0" presId="urn:microsoft.com/office/officeart/2005/8/layout/orgChart1"/>
    <dgm:cxn modelId="{DF01E165-5452-4555-A34D-2610C6925ED4}" type="presParOf" srcId="{3CEB4C8A-92F9-4AD2-9BC5-3B166B657DEC}" destId="{660FEE66-B4B9-44D4-97C7-EBD4569985EB}" srcOrd="0" destOrd="0" presId="urn:microsoft.com/office/officeart/2005/8/layout/orgChart1"/>
    <dgm:cxn modelId="{EFC1D068-B983-4587-8F66-377D3FCAA3C0}" type="presParOf" srcId="{3CEB4C8A-92F9-4AD2-9BC5-3B166B657DEC}" destId="{172B2420-80A6-463E-B9E0-9C86028E9FAC}" srcOrd="1" destOrd="0" presId="urn:microsoft.com/office/officeart/2005/8/layout/orgChart1"/>
    <dgm:cxn modelId="{940805F0-B95B-48EF-B636-2325F5AC1843}" type="presParOf" srcId="{E638B36F-FE7C-4148-94F7-F4793974E4EC}" destId="{189A2CB6-571E-45EB-9B4E-7EBE8E468B03}" srcOrd="1" destOrd="0" presId="urn:microsoft.com/office/officeart/2005/8/layout/orgChart1"/>
    <dgm:cxn modelId="{1AEF186F-05B5-4BC7-9F05-8A092C2324E1}" type="presParOf" srcId="{E638B36F-FE7C-4148-94F7-F4793974E4EC}" destId="{8E88DD23-5B93-4A4A-872C-8FE92AD6DA3A}" srcOrd="2" destOrd="0" presId="urn:microsoft.com/office/officeart/2005/8/layout/orgChart1"/>
    <dgm:cxn modelId="{15A57770-9035-4FEA-B829-78CF0A3C4F3D}" type="presParOf" srcId="{5D4E9645-26D1-41FD-BCA5-01294038A13F}" destId="{CF08187F-C6D1-47DB-B2C6-279F3DF5B8B3}" srcOrd="4" destOrd="0" presId="urn:microsoft.com/office/officeart/2005/8/layout/orgChart1"/>
    <dgm:cxn modelId="{74D5CE97-46E3-48B6-BA5D-6678F87018B6}" type="presParOf" srcId="{5D4E9645-26D1-41FD-BCA5-01294038A13F}" destId="{6EAA4ED4-F795-41E8-A794-4EF65AA6B777}" srcOrd="5" destOrd="0" presId="urn:microsoft.com/office/officeart/2005/8/layout/orgChart1"/>
    <dgm:cxn modelId="{929543A9-7563-4B1E-9BCB-65FA98991DB7}" type="presParOf" srcId="{6EAA4ED4-F795-41E8-A794-4EF65AA6B777}" destId="{543EF432-27CF-475A-B116-51FEA6C7A73E}" srcOrd="0" destOrd="0" presId="urn:microsoft.com/office/officeart/2005/8/layout/orgChart1"/>
    <dgm:cxn modelId="{D4734A90-8735-42E4-A855-B6C54F498958}" type="presParOf" srcId="{543EF432-27CF-475A-B116-51FEA6C7A73E}" destId="{06F84659-C280-4F43-903C-F75C975B951B}" srcOrd="0" destOrd="0" presId="urn:microsoft.com/office/officeart/2005/8/layout/orgChart1"/>
    <dgm:cxn modelId="{32F64299-1EF3-498E-8AA7-C3D3EB1FB4A3}" type="presParOf" srcId="{543EF432-27CF-475A-B116-51FEA6C7A73E}" destId="{82FD5EF9-F6DD-4DDC-B7E4-7E274730A51E}" srcOrd="1" destOrd="0" presId="urn:microsoft.com/office/officeart/2005/8/layout/orgChart1"/>
    <dgm:cxn modelId="{9619EE6D-D6CC-43E8-A8FA-4F74C340357B}" type="presParOf" srcId="{6EAA4ED4-F795-41E8-A794-4EF65AA6B777}" destId="{66FBC724-575B-4920-849A-ACBF59A32BCB}" srcOrd="1" destOrd="0" presId="urn:microsoft.com/office/officeart/2005/8/layout/orgChart1"/>
    <dgm:cxn modelId="{A67B287A-7C0D-468F-8779-D164B951E9D0}" type="presParOf" srcId="{6EAA4ED4-F795-41E8-A794-4EF65AA6B777}" destId="{0675D155-6D93-4E0E-8F01-E825A8F919D2}" srcOrd="2" destOrd="0" presId="urn:microsoft.com/office/officeart/2005/8/layout/orgChart1"/>
    <dgm:cxn modelId="{32F731C9-3C7D-4B02-A111-4B5ED3801078}" type="presParOf" srcId="{8213784F-8C80-405C-A0DF-19C933E5C674}" destId="{38CE293C-540E-4630-A3BA-96C08F333745}" srcOrd="2" destOrd="0" presId="urn:microsoft.com/office/officeart/2005/8/layout/orgChart1"/>
    <dgm:cxn modelId="{CFBBC89C-4E75-47E1-AC73-C2699B0CC1DC}" type="presParOf" srcId="{9EA3A877-297D-40F2-80D3-45504A382E40}" destId="{4681D942-57FF-4BD8-8024-5460B659CC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8187F-C6D1-47DB-B2C6-279F3DF5B8B3}">
      <dsp:nvSpPr>
        <dsp:cNvPr id="0" name=""/>
        <dsp:cNvSpPr/>
      </dsp:nvSpPr>
      <dsp:spPr>
        <a:xfrm>
          <a:off x="7584913" y="1784375"/>
          <a:ext cx="646143" cy="1627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7520"/>
              </a:lnTo>
              <a:lnTo>
                <a:pt x="646143" y="16275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4E0C7-E171-42AD-9393-E00C50B92CC5}">
      <dsp:nvSpPr>
        <dsp:cNvPr id="0" name=""/>
        <dsp:cNvSpPr/>
      </dsp:nvSpPr>
      <dsp:spPr>
        <a:xfrm>
          <a:off x="7584913" y="1784375"/>
          <a:ext cx="646143" cy="887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973"/>
              </a:lnTo>
              <a:lnTo>
                <a:pt x="646143" y="88797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C180-ABC1-44D8-A7BD-26052C3B28B7}">
      <dsp:nvSpPr>
        <dsp:cNvPr id="0" name=""/>
        <dsp:cNvSpPr/>
      </dsp:nvSpPr>
      <dsp:spPr>
        <a:xfrm>
          <a:off x="7584913" y="1784375"/>
          <a:ext cx="641864" cy="314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95"/>
              </a:lnTo>
              <a:lnTo>
                <a:pt x="641864" y="31439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BBA5-66E1-4266-AB99-F54C700F7415}">
      <dsp:nvSpPr>
        <dsp:cNvPr id="0" name=""/>
        <dsp:cNvSpPr/>
      </dsp:nvSpPr>
      <dsp:spPr>
        <a:xfrm>
          <a:off x="4649146" y="813369"/>
          <a:ext cx="3420478" cy="22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68"/>
              </a:lnTo>
              <a:lnTo>
                <a:pt x="3420478" y="131668"/>
              </a:lnTo>
              <a:lnTo>
                <a:pt x="3420478" y="2244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E45FC-03E1-4480-B6CE-24C4D4D8A77E}">
      <dsp:nvSpPr>
        <dsp:cNvPr id="0" name=""/>
        <dsp:cNvSpPr/>
      </dsp:nvSpPr>
      <dsp:spPr>
        <a:xfrm>
          <a:off x="2475206" y="1681124"/>
          <a:ext cx="3301996" cy="174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552"/>
              </a:lnTo>
              <a:lnTo>
                <a:pt x="3301996" y="81552"/>
              </a:lnTo>
              <a:lnTo>
                <a:pt x="3301996" y="1743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EA4DC-53E8-438C-B749-EC3BBFD10D79}">
      <dsp:nvSpPr>
        <dsp:cNvPr id="0" name=""/>
        <dsp:cNvSpPr/>
      </dsp:nvSpPr>
      <dsp:spPr>
        <a:xfrm>
          <a:off x="2475206" y="1681124"/>
          <a:ext cx="1710593" cy="17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027"/>
              </a:lnTo>
              <a:lnTo>
                <a:pt x="1710593" y="84027"/>
              </a:lnTo>
              <a:lnTo>
                <a:pt x="1710593" y="17685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8574-0B6B-4579-B891-0584732D7662}">
      <dsp:nvSpPr>
        <dsp:cNvPr id="0" name=""/>
        <dsp:cNvSpPr/>
      </dsp:nvSpPr>
      <dsp:spPr>
        <a:xfrm>
          <a:off x="2354942" y="1681124"/>
          <a:ext cx="120264" cy="174142"/>
        </a:xfrm>
        <a:custGeom>
          <a:avLst/>
          <a:gdLst/>
          <a:ahLst/>
          <a:cxnLst/>
          <a:rect l="0" t="0" r="0" b="0"/>
          <a:pathLst>
            <a:path>
              <a:moveTo>
                <a:pt x="120264" y="0"/>
              </a:moveTo>
              <a:lnTo>
                <a:pt x="120264" y="81318"/>
              </a:lnTo>
              <a:lnTo>
                <a:pt x="0" y="81318"/>
              </a:lnTo>
              <a:lnTo>
                <a:pt x="0" y="17414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4718A-E56D-4B33-BE47-F43A93C69370}">
      <dsp:nvSpPr>
        <dsp:cNvPr id="0" name=""/>
        <dsp:cNvSpPr/>
      </dsp:nvSpPr>
      <dsp:spPr>
        <a:xfrm>
          <a:off x="109504" y="2459207"/>
          <a:ext cx="804264" cy="1622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2127"/>
              </a:lnTo>
              <a:lnTo>
                <a:pt x="804264" y="162212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AD693-8D42-4DBD-B2AC-5E37824E3A28}">
      <dsp:nvSpPr>
        <dsp:cNvPr id="0" name=""/>
        <dsp:cNvSpPr/>
      </dsp:nvSpPr>
      <dsp:spPr>
        <a:xfrm>
          <a:off x="109504" y="2459207"/>
          <a:ext cx="804264" cy="994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459"/>
              </a:lnTo>
              <a:lnTo>
                <a:pt x="804264" y="99445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1B45F-B389-44E2-9045-BDE2BAB7F843}">
      <dsp:nvSpPr>
        <dsp:cNvPr id="0" name=""/>
        <dsp:cNvSpPr/>
      </dsp:nvSpPr>
      <dsp:spPr>
        <a:xfrm>
          <a:off x="109504" y="2459207"/>
          <a:ext cx="804264" cy="3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792"/>
              </a:lnTo>
              <a:lnTo>
                <a:pt x="804264" y="366792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B2E3D-C3EE-4B7E-9C75-4857E5A11980}">
      <dsp:nvSpPr>
        <dsp:cNvPr id="0" name=""/>
        <dsp:cNvSpPr/>
      </dsp:nvSpPr>
      <dsp:spPr>
        <a:xfrm>
          <a:off x="547520" y="1681124"/>
          <a:ext cx="1927685" cy="172710"/>
        </a:xfrm>
        <a:custGeom>
          <a:avLst/>
          <a:gdLst/>
          <a:ahLst/>
          <a:cxnLst/>
          <a:rect l="0" t="0" r="0" b="0"/>
          <a:pathLst>
            <a:path>
              <a:moveTo>
                <a:pt x="1927685" y="0"/>
              </a:moveTo>
              <a:lnTo>
                <a:pt x="1927685" y="79886"/>
              </a:lnTo>
              <a:lnTo>
                <a:pt x="0" y="79886"/>
              </a:lnTo>
              <a:lnTo>
                <a:pt x="0" y="17271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0380D-B452-4430-8CE3-98F8DCE5D68C}">
      <dsp:nvSpPr>
        <dsp:cNvPr id="0" name=""/>
        <dsp:cNvSpPr/>
      </dsp:nvSpPr>
      <dsp:spPr>
        <a:xfrm>
          <a:off x="2475206" y="813369"/>
          <a:ext cx="2173939" cy="225018"/>
        </a:xfrm>
        <a:custGeom>
          <a:avLst/>
          <a:gdLst/>
          <a:ahLst/>
          <a:cxnLst/>
          <a:rect l="0" t="0" r="0" b="0"/>
          <a:pathLst>
            <a:path>
              <a:moveTo>
                <a:pt x="2173939" y="0"/>
              </a:moveTo>
              <a:lnTo>
                <a:pt x="2173939" y="132194"/>
              </a:lnTo>
              <a:lnTo>
                <a:pt x="0" y="132194"/>
              </a:lnTo>
              <a:lnTo>
                <a:pt x="0" y="2250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7163A-7A7C-49A7-A600-D0436644336C}">
      <dsp:nvSpPr>
        <dsp:cNvPr id="0" name=""/>
        <dsp:cNvSpPr/>
      </dsp:nvSpPr>
      <dsp:spPr>
        <a:xfrm>
          <a:off x="3739673" y="15484"/>
          <a:ext cx="1818945" cy="797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main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(argument handling, creating random sets &amp; running algorithm)</a:t>
          </a:r>
          <a:endParaRPr lang="en-US" sz="700" kern="1200" noProof="0" dirty="0"/>
        </a:p>
      </dsp:txBody>
      <dsp:txXfrm>
        <a:off x="3739673" y="15484"/>
        <a:ext cx="1818945" cy="797885"/>
      </dsp:txXfrm>
    </dsp:sp>
    <dsp:sp modelId="{6F84F237-DC55-4BF5-ABD1-9308D828A9E8}">
      <dsp:nvSpPr>
        <dsp:cNvPr id="0" name=""/>
        <dsp:cNvSpPr/>
      </dsp:nvSpPr>
      <dsp:spPr>
        <a:xfrm>
          <a:off x="1782133" y="1038388"/>
          <a:ext cx="1386146" cy="6427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err="1" smtClean="0"/>
            <a:t>convexHull</a:t>
          </a:r>
          <a:endParaRPr lang="en-US" sz="700" kern="1200" noProof="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(calculation of the convex hull in 2D and 3D Space)</a:t>
          </a:r>
          <a:endParaRPr lang="en-US" sz="700" kern="1200" noProof="0" dirty="0"/>
        </a:p>
      </dsp:txBody>
      <dsp:txXfrm>
        <a:off x="1782133" y="1038388"/>
        <a:ext cx="1386146" cy="642736"/>
      </dsp:txXfrm>
    </dsp:sp>
    <dsp:sp modelId="{988737C4-132D-4C80-97B9-6DB17CEABE52}">
      <dsp:nvSpPr>
        <dsp:cNvPr id="0" name=""/>
        <dsp:cNvSpPr/>
      </dsp:nvSpPr>
      <dsp:spPr>
        <a:xfrm>
          <a:off x="0" y="1853834"/>
          <a:ext cx="1095041" cy="6053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DCEL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noProof="0" dirty="0" smtClean="0"/>
            <a:t>(Data structure for storing points &amp; connectivity as planar graph)</a:t>
          </a:r>
          <a:endParaRPr lang="en-US" sz="600" b="1" kern="1200" noProof="0" dirty="0"/>
        </a:p>
      </dsp:txBody>
      <dsp:txXfrm>
        <a:off x="0" y="1853834"/>
        <a:ext cx="1095041" cy="605372"/>
      </dsp:txXfrm>
    </dsp:sp>
    <dsp:sp modelId="{9BC0F9AA-9536-47BA-8D70-9BCB082648ED}">
      <dsp:nvSpPr>
        <dsp:cNvPr id="0" name=""/>
        <dsp:cNvSpPr/>
      </dsp:nvSpPr>
      <dsp:spPr>
        <a:xfrm>
          <a:off x="913768" y="2604989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err="1" smtClean="0"/>
            <a:t>DCELVertex</a:t>
          </a:r>
          <a:endParaRPr lang="de-DE" sz="1000" b="1" kern="1200" dirty="0"/>
        </a:p>
      </dsp:txBody>
      <dsp:txXfrm>
        <a:off x="913768" y="2604989"/>
        <a:ext cx="884039" cy="442019"/>
      </dsp:txXfrm>
    </dsp:sp>
    <dsp:sp modelId="{293104BD-7110-4278-BD77-FA858526D94A}">
      <dsp:nvSpPr>
        <dsp:cNvPr id="0" name=""/>
        <dsp:cNvSpPr/>
      </dsp:nvSpPr>
      <dsp:spPr>
        <a:xfrm>
          <a:off x="913768" y="3232657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err="1" smtClean="0"/>
            <a:t>DCELFace</a:t>
          </a:r>
          <a:endParaRPr lang="de-DE" sz="1000" b="1" kern="1200" dirty="0"/>
        </a:p>
      </dsp:txBody>
      <dsp:txXfrm>
        <a:off x="913768" y="3232657"/>
        <a:ext cx="884039" cy="442019"/>
      </dsp:txXfrm>
    </dsp:sp>
    <dsp:sp modelId="{89B6B5A8-3F69-49BC-AA34-0F9E94DBC876}">
      <dsp:nvSpPr>
        <dsp:cNvPr id="0" name=""/>
        <dsp:cNvSpPr/>
      </dsp:nvSpPr>
      <dsp:spPr>
        <a:xfrm>
          <a:off x="913768" y="3860325"/>
          <a:ext cx="884039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smtClean="0"/>
            <a:t>DCEL </a:t>
          </a:r>
          <a:r>
            <a:rPr lang="de-DE" sz="1000" b="1" kern="1200" dirty="0" err="1" smtClean="0"/>
            <a:t>HalfEdge</a:t>
          </a:r>
          <a:endParaRPr lang="de-DE" sz="1000" b="1" kern="1200" dirty="0"/>
        </a:p>
      </dsp:txBody>
      <dsp:txXfrm>
        <a:off x="913768" y="3860325"/>
        <a:ext cx="884039" cy="442019"/>
      </dsp:txXfrm>
    </dsp:sp>
    <dsp:sp modelId="{9A07278F-0167-40AC-AAE7-8FF6EAEC9B91}">
      <dsp:nvSpPr>
        <dsp:cNvPr id="0" name=""/>
        <dsp:cNvSpPr/>
      </dsp:nvSpPr>
      <dsp:spPr>
        <a:xfrm>
          <a:off x="1798399" y="1855266"/>
          <a:ext cx="1113084" cy="608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err="1" smtClean="0"/>
            <a:t>conflictGraph</a:t>
          </a:r>
          <a:endParaRPr lang="en-US" sz="1000" b="1" kern="1200" noProof="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0" kern="1200" noProof="0" dirty="0" smtClean="0"/>
            <a:t>(Data structure for storing Conflicts between Faces &amp; Points)</a:t>
          </a:r>
          <a:endParaRPr lang="en-US" sz="700" b="0" kern="1200" noProof="0" dirty="0"/>
        </a:p>
      </dsp:txBody>
      <dsp:txXfrm>
        <a:off x="1798399" y="1855266"/>
        <a:ext cx="1113084" cy="608271"/>
      </dsp:txXfrm>
    </dsp:sp>
    <dsp:sp modelId="{163FD07D-D440-44E5-9EAE-94E2409CD121}">
      <dsp:nvSpPr>
        <dsp:cNvPr id="0" name=""/>
        <dsp:cNvSpPr/>
      </dsp:nvSpPr>
      <dsp:spPr>
        <a:xfrm>
          <a:off x="3659461" y="1857976"/>
          <a:ext cx="1052678" cy="608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point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noProof="0" dirty="0" smtClean="0"/>
            <a:t> </a:t>
          </a:r>
          <a:r>
            <a:rPr lang="en-US" sz="700" b="0" kern="1200" noProof="0" dirty="0" smtClean="0"/>
            <a:t>(Interface, implemented by Point2D and Point3D)</a:t>
          </a:r>
          <a:endParaRPr lang="en-US" sz="700" b="1" kern="1200" noProof="0" dirty="0"/>
        </a:p>
      </dsp:txBody>
      <dsp:txXfrm>
        <a:off x="3659461" y="1857976"/>
        <a:ext cx="1052678" cy="608276"/>
      </dsp:txXfrm>
    </dsp:sp>
    <dsp:sp modelId="{7755A310-5378-4B02-A527-F1D399E8EA79}">
      <dsp:nvSpPr>
        <dsp:cNvPr id="0" name=""/>
        <dsp:cNvSpPr/>
      </dsp:nvSpPr>
      <dsp:spPr>
        <a:xfrm>
          <a:off x="5298628" y="1855501"/>
          <a:ext cx="957149" cy="5984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math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 (linear algebra Calculations)</a:t>
          </a:r>
          <a:endParaRPr lang="en-US" sz="700" kern="1200" noProof="0" dirty="0"/>
        </a:p>
      </dsp:txBody>
      <dsp:txXfrm>
        <a:off x="5298628" y="1855501"/>
        <a:ext cx="957149" cy="598485"/>
      </dsp:txXfrm>
    </dsp:sp>
    <dsp:sp modelId="{2F7F5B1E-E291-4EE3-90FE-8A11690BC8CA}">
      <dsp:nvSpPr>
        <dsp:cNvPr id="0" name=""/>
        <dsp:cNvSpPr/>
      </dsp:nvSpPr>
      <dsp:spPr>
        <a:xfrm>
          <a:off x="7463735" y="1037862"/>
          <a:ext cx="1211778" cy="746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visualization</a:t>
          </a:r>
          <a:r>
            <a:rPr lang="en-US" sz="700" kern="1200" noProof="0" dirty="0" smtClean="0"/>
            <a:t>              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noProof="0" dirty="0" smtClean="0"/>
            <a:t>(OpenGL implementation for visualizing points and topology)</a:t>
          </a:r>
          <a:endParaRPr lang="en-US" sz="700" kern="1200" noProof="0" dirty="0"/>
        </a:p>
      </dsp:txBody>
      <dsp:txXfrm>
        <a:off x="7463735" y="1037862"/>
        <a:ext cx="1211778" cy="746513"/>
      </dsp:txXfrm>
    </dsp:sp>
    <dsp:sp modelId="{72B1780B-4D7F-4C7A-B45C-908054270B6E}">
      <dsp:nvSpPr>
        <dsp:cNvPr id="0" name=""/>
        <dsp:cNvSpPr/>
      </dsp:nvSpPr>
      <dsp:spPr>
        <a:xfrm>
          <a:off x="8226778" y="1877761"/>
          <a:ext cx="1079632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GLM  </a:t>
          </a:r>
          <a:r>
            <a:rPr lang="en-US" sz="700" b="1" kern="1200" noProof="0" dirty="0" smtClean="0"/>
            <a:t>                                         </a:t>
          </a:r>
          <a:r>
            <a:rPr lang="en-US" sz="700" b="0" kern="1200" noProof="0" dirty="0" smtClean="0"/>
            <a:t>(math library specialized for OpenGL)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226778" y="1877761"/>
        <a:ext cx="1079632" cy="442019"/>
      </dsp:txXfrm>
    </dsp:sp>
    <dsp:sp modelId="{660FEE66-B4B9-44D4-97C7-EBD4569985EB}">
      <dsp:nvSpPr>
        <dsp:cNvPr id="0" name=""/>
        <dsp:cNvSpPr/>
      </dsp:nvSpPr>
      <dsp:spPr>
        <a:xfrm>
          <a:off x="8231056" y="2451339"/>
          <a:ext cx="1069722" cy="442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b="1" kern="1200" dirty="0" smtClean="0"/>
            <a:t>GLAD    </a:t>
          </a:r>
          <a:r>
            <a:rPr lang="de-DE" sz="700" b="1" kern="1200" dirty="0" smtClean="0"/>
            <a:t>                                  </a:t>
          </a:r>
          <a:r>
            <a:rPr lang="de-DE" sz="700" b="0" kern="1200" dirty="0" smtClean="0"/>
            <a:t>(OpenGL </a:t>
          </a:r>
          <a:r>
            <a:rPr lang="de-DE" sz="700" b="0" kern="1200" dirty="0" err="1" smtClean="0"/>
            <a:t>Loading</a:t>
          </a:r>
          <a:r>
            <a:rPr lang="de-DE" sz="700" b="0" kern="1200" dirty="0" smtClean="0"/>
            <a:t> Library)</a:t>
          </a:r>
          <a:endParaRPr lang="de-DE" sz="700" b="1" kern="1200" dirty="0"/>
        </a:p>
      </dsp:txBody>
      <dsp:txXfrm>
        <a:off x="8231056" y="2451339"/>
        <a:ext cx="1069722" cy="442019"/>
      </dsp:txXfrm>
    </dsp:sp>
    <dsp:sp modelId="{06F84659-C280-4F43-903C-F75C975B951B}">
      <dsp:nvSpPr>
        <dsp:cNvPr id="0" name=""/>
        <dsp:cNvSpPr/>
      </dsp:nvSpPr>
      <dsp:spPr>
        <a:xfrm>
          <a:off x="8231056" y="3079006"/>
          <a:ext cx="1065178" cy="665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noProof="0" dirty="0" smtClean="0"/>
            <a:t>GLFW  </a:t>
          </a:r>
          <a:r>
            <a:rPr lang="en-US" sz="700" b="1" kern="1200" noProof="0" dirty="0" smtClean="0"/>
            <a:t>                                          </a:t>
          </a:r>
          <a:r>
            <a:rPr lang="en-US" sz="700" b="0" kern="1200" noProof="0" dirty="0" smtClean="0"/>
            <a:t>(API for multi-platform window creation, context, IO..)</a:t>
          </a:r>
          <a:r>
            <a:rPr lang="en-US" sz="700" b="1" kern="1200" noProof="0" dirty="0" smtClean="0"/>
            <a:t> </a:t>
          </a:r>
          <a:endParaRPr lang="en-US" sz="700" b="1" kern="1200" noProof="0" dirty="0"/>
        </a:p>
      </dsp:txBody>
      <dsp:txXfrm>
        <a:off x="8231056" y="3079006"/>
        <a:ext cx="1065178" cy="66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B0FD5-E8C7-40F6-AB39-3A5FD6824665}" type="datetimeFigureOut">
              <a:rPr lang="de-DE" smtClean="0"/>
              <a:t>24.11.2018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216F-D8E6-4BFB-AC91-A589ED69A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Run Demo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endParaRPr lang="de-DE" dirty="0" smtClean="0"/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4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Naive Algorithm</a:t>
            </a:r>
            <a:r>
              <a:rPr lang="en-US" b="1" baseline="0" noProof="0" dirty="0" smtClean="0"/>
              <a:t> </a:t>
            </a:r>
            <a:r>
              <a:rPr lang="en-US" baseline="0" noProof="0" dirty="0" smtClean="0">
                <a:sym typeface="Wingdings" panose="05000000000000000000" pitchFamily="2" charset="2"/>
              </a:rPr>
              <a:t> iterate over all pos. Line segments, part of CH, if all points are to it’s left, CCW-Order | O(n³)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Graham Scan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Example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Monotone Chain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</a:t>
            </a:r>
            <a:r>
              <a:rPr lang="en-US" b="1" baseline="0" noProof="0" dirty="0" smtClean="0">
                <a:sym typeface="Wingdings" panose="05000000000000000000" pitchFamily="2" charset="2"/>
              </a:rPr>
              <a:t>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sorting points by one coordinate (e.g. x-coordinate)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Gift Wrapping Algorithm </a:t>
            </a:r>
            <a:r>
              <a:rPr lang="en-US" b="0" i="1" baseline="0" noProof="0" dirty="0" smtClean="0">
                <a:sym typeface="Wingdings" panose="05000000000000000000" pitchFamily="2" charset="2"/>
              </a:rPr>
              <a:t>(aka Jarvis March)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one by one | O(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hn</a:t>
            </a:r>
            <a:r>
              <a:rPr lang="en-US" b="0" baseline="0" noProof="0" dirty="0" smtClean="0">
                <a:sym typeface="Wingdings" panose="05000000000000000000" pitchFamily="2" charset="2"/>
              </a:rPr>
              <a:t>) – h  number of CH facets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Divide &amp; Conquer Algorithm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 Split S into two Subsets, </a:t>
            </a:r>
            <a:r>
              <a:rPr lang="en-US" b="0" baseline="0" noProof="0" dirty="0" err="1" smtClean="0">
                <a:sym typeface="Wingdings" panose="05000000000000000000" pitchFamily="2" charset="2"/>
              </a:rPr>
              <a:t>calc</a:t>
            </a:r>
            <a:r>
              <a:rPr lang="en-US" b="0" baseline="0" noProof="0" dirty="0" smtClean="0">
                <a:sym typeface="Wingdings" panose="05000000000000000000" pitchFamily="2" charset="2"/>
              </a:rPr>
              <a:t> CH and Merge CH’s | O(n log n)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Incremental CH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Start with initial CH, add points one by one (if inside or on border ignore, only add if outside)</a:t>
            </a:r>
          </a:p>
          <a:p>
            <a:r>
              <a:rPr lang="en-US" b="1" baseline="0" noProof="0" dirty="0" smtClean="0">
                <a:sym typeface="Wingdings" panose="05000000000000000000" pitchFamily="2" charset="2"/>
              </a:rPr>
              <a:t>Quick Hull Algorithm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 (similar to Quick Sort) find pivot, split points along the pivot, recursively process each side | O(n log n) expected time ; O(n²) worst case</a:t>
            </a:r>
            <a:endParaRPr lang="en-US" b="1" baseline="0" noProof="0" dirty="0" smtClean="0">
              <a:sym typeface="Wingdings" panose="05000000000000000000" pitchFamily="2" charset="2"/>
            </a:endParaRPr>
          </a:p>
          <a:p>
            <a:endParaRPr lang="en-US" b="1" baseline="0" noProof="0" dirty="0" smtClean="0">
              <a:sym typeface="Wingdings" panose="05000000000000000000" pitchFamily="2" charset="2"/>
            </a:endParaRPr>
          </a:p>
          <a:p>
            <a:r>
              <a:rPr lang="en-US" baseline="0" noProof="0" dirty="0" smtClean="0">
                <a:sym typeface="Wingdings" panose="05000000000000000000" pitchFamily="2" charset="2"/>
              </a:rPr>
              <a:t>Chan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/>
              <a:t>Polyhedron (Greek: “many bases”) : </a:t>
            </a:r>
            <a:r>
              <a:rPr lang="en-US" noProof="0" dirty="0" smtClean="0"/>
              <a:t>3D-Space 3-Polytop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P </a:t>
            </a:r>
            <a:r>
              <a:rPr lang="de-DE" dirty="0" err="1" smtClean="0">
                <a:sym typeface="Wingdings" panose="05000000000000000000" pitchFamily="2" charset="2"/>
              </a:rPr>
              <a:t>set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CH(P)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subset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Backside</a:t>
            </a:r>
            <a:r>
              <a:rPr lang="de-DE" baseline="0" dirty="0" smtClean="0">
                <a:sym typeface="Wingdings" panose="05000000000000000000" pitchFamily="2" charset="2"/>
              </a:rPr>
              <a:t>, in </a:t>
            </a:r>
            <a:r>
              <a:rPr lang="de-DE" baseline="0" dirty="0" err="1" smtClean="0">
                <a:sym typeface="Wingdings" panose="05000000000000000000" pitchFamily="2" charset="2"/>
              </a:rPr>
              <a:t>this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case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defined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order</a:t>
            </a:r>
            <a:r>
              <a:rPr lang="de-DE" baseline="0" dirty="0" smtClean="0">
                <a:sym typeface="Wingdings" panose="05000000000000000000" pitchFamily="2" charset="2"/>
              </a:rPr>
              <a:t>, 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), counter-</a:t>
            </a:r>
            <a:r>
              <a:rPr lang="de-DE" baseline="0" dirty="0" err="1" smtClean="0">
                <a:sym typeface="Wingdings" panose="05000000000000000000" pitchFamily="2" charset="2"/>
              </a:rPr>
              <a:t>clockwise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frontface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Backface</a:t>
            </a:r>
            <a:r>
              <a:rPr lang="de-DE" baseline="0" dirty="0" smtClean="0">
                <a:sym typeface="Wingdings" panose="05000000000000000000" pitchFamily="2" charset="2"/>
              </a:rPr>
              <a:t> normal </a:t>
            </a:r>
            <a:r>
              <a:rPr lang="de-DE" baseline="0" dirty="0" err="1" smtClean="0">
                <a:sym typeface="Wingdings" panose="05000000000000000000" pitchFamily="2" charset="2"/>
              </a:rPr>
              <a:t>pointing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polyhedron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Frontside</a:t>
            </a:r>
            <a:r>
              <a:rPr lang="de-DE" baseline="0" dirty="0" smtClean="0">
                <a:sym typeface="Wingdings" panose="05000000000000000000" pitchFamily="2" charset="2"/>
              </a:rPr>
              <a:t> normal </a:t>
            </a:r>
            <a:r>
              <a:rPr lang="de-DE" baseline="0" dirty="0" err="1" smtClean="0">
                <a:sym typeface="Wingdings" panose="05000000000000000000" pitchFamily="2" charset="2"/>
              </a:rPr>
              <a:t>pointing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outside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polyhedron</a:t>
            </a: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/>
              <a:t>the CH of a set P of n points is a convex polytope whose vertices are points in P and, hence, it has at most n vertices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aseline="0" dirty="0" err="1" smtClean="0"/>
              <a:t>Worst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on 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Simplicial polytope - </a:t>
            </a:r>
            <a:r>
              <a:rPr lang="en-US" i="1" noProof="0" dirty="0" smtClean="0"/>
              <a:t>simplicial polyhedron (only Triangles faces (simplexes))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i="1" noProof="0" dirty="0" smtClean="0"/>
              <a:t>			</a:t>
            </a:r>
            <a:r>
              <a:rPr lang="en-US" i="1" baseline="0" noProof="0" dirty="0" smtClean="0"/>
              <a:t>           </a:t>
            </a:r>
            <a:r>
              <a:rPr lang="en-US" i="1" noProof="0" dirty="0" smtClean="0"/>
              <a:t>___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Intersection of finite number of closed half spaces h+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i="1" noProof="0" dirty="0" smtClean="0"/>
              <a:t>Simplex = CH of k + 1 affine independent points </a:t>
            </a:r>
            <a:r>
              <a:rPr lang="en-US" i="0" baseline="0" noProof="0" dirty="0" smtClean="0"/>
              <a:t> (Point, Line, Triangle, Tetrahedron)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0" baseline="0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i="1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43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Cube -&gt; </a:t>
            </a:r>
            <a:r>
              <a:rPr lang="de-DE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at least 3 </a:t>
            </a:r>
            <a:r>
              <a:rPr lang="de-DE" baseline="0" dirty="0" err="1" smtClean="0"/>
              <a:t>arcs</a:t>
            </a:r>
            <a:endParaRPr lang="de-DE" baseline="0" dirty="0" smtClean="0"/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atleast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faces</a:t>
            </a: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2ne &gt;= 3nf 		(3 </a:t>
            </a:r>
            <a:r>
              <a:rPr lang="de-DE" baseline="0" dirty="0" err="1" smtClean="0">
                <a:sym typeface="Wingdings" panose="05000000000000000000" pitchFamily="2" charset="2"/>
              </a:rPr>
              <a:t>edges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shared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2 </a:t>
            </a:r>
            <a:r>
              <a:rPr lang="de-DE" baseline="0" dirty="0" err="1" smtClean="0">
                <a:sym typeface="Wingdings" panose="05000000000000000000" pitchFamily="2" charset="2"/>
              </a:rPr>
              <a:t>triangles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Euler </a:t>
            </a:r>
            <a:r>
              <a:rPr lang="de-DE" baseline="0" dirty="0" err="1" smtClean="0">
                <a:sym typeface="Wingdings" panose="05000000000000000000" pitchFamily="2" charset="2"/>
              </a:rPr>
              <a:t>formula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F = 2	V = n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V – E + 2 E / 3 = 2	F = 2 E / 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3 V – 6 , V = n	F = O(n)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E = O(n)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Eular</a:t>
            </a:r>
            <a:r>
              <a:rPr lang="de-DE" baseline="0" dirty="0" smtClean="0">
                <a:sym typeface="Wingdings" panose="05000000000000000000" pitchFamily="2" charset="2"/>
              </a:rPr>
              <a:t> Formular: n + </a:t>
            </a:r>
            <a:r>
              <a:rPr lang="de-DE" baseline="0" dirty="0" err="1" smtClean="0">
                <a:sym typeface="Wingdings" panose="05000000000000000000" pitchFamily="2" charset="2"/>
              </a:rPr>
              <a:t>nf</a:t>
            </a:r>
            <a:r>
              <a:rPr lang="de-DE" baseline="0" dirty="0" smtClean="0">
                <a:sym typeface="Wingdings" panose="05000000000000000000" pitchFamily="2" charset="2"/>
              </a:rPr>
              <a:t> – 2 &gt;=  3nf/2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Theorem </a:t>
            </a:r>
            <a:r>
              <a:rPr lang="de-DE" baseline="0" dirty="0" err="1" smtClean="0">
                <a:sym typeface="Wingdings" panose="05000000000000000000" pitchFamily="2" charset="2"/>
              </a:rPr>
              <a:t>holds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non-</a:t>
            </a:r>
            <a:r>
              <a:rPr lang="de-DE" baseline="0" dirty="0" err="1" smtClean="0">
                <a:sym typeface="Wingdings" panose="05000000000000000000" pitchFamily="2" charset="2"/>
              </a:rPr>
              <a:t>convex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polytops</a:t>
            </a:r>
            <a:r>
              <a:rPr lang="de-DE" baseline="0" dirty="0" smtClean="0">
                <a:sym typeface="Wingdings" panose="05000000000000000000" pitchFamily="2" charset="2"/>
              </a:rPr>
              <a:t> (</a:t>
            </a:r>
            <a:r>
              <a:rPr lang="de-DE" baseline="0" dirty="0" err="1" smtClean="0">
                <a:sym typeface="Wingdings" panose="05000000000000000000" pitchFamily="2" charset="2"/>
              </a:rPr>
              <a:t>genus</a:t>
            </a:r>
            <a:r>
              <a:rPr lang="de-DE" baseline="0" dirty="0" smtClean="0">
                <a:sym typeface="Wingdings" panose="05000000000000000000" pitchFamily="2" charset="2"/>
              </a:rPr>
              <a:t> = 0;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tunnels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7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Theorem &amp;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Fact: CH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3d-space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in P. 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86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Def</a:t>
            </a:r>
            <a:r>
              <a:rPr lang="de-DE" dirty="0" smtClean="0"/>
              <a:t>: extreme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CH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       </a:t>
            </a:r>
            <a:r>
              <a:rPr lang="de-DE" dirty="0" err="1" smtClean="0">
                <a:sym typeface="Wingdings" panose="05000000000000000000" pitchFamily="2" charset="2"/>
              </a:rPr>
              <a:t>interior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</a:t>
            </a:r>
            <a:r>
              <a:rPr lang="de-DE" baseline="0" dirty="0" smtClean="0">
                <a:sym typeface="Wingdings" panose="05000000000000000000" pitchFamily="2" charset="2"/>
              </a:rPr>
              <a:t>  not </a:t>
            </a:r>
            <a:r>
              <a:rPr lang="de-DE" baseline="0" dirty="0" err="1" smtClean="0">
                <a:sym typeface="Wingdings" panose="05000000000000000000" pitchFamily="2" charset="2"/>
              </a:rPr>
              <a:t>part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Store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r>
              <a:rPr lang="de-DE" dirty="0" smtClean="0"/>
              <a:t>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subdivisions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20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Randomized Incremental Algorithm</a:t>
            </a:r>
          </a:p>
          <a:p>
            <a:endParaRPr lang="en-US" noProof="0" dirty="0" smtClean="0"/>
          </a:p>
          <a:p>
            <a:r>
              <a:rPr lang="en-US" noProof="0" dirty="0" smtClean="0"/>
              <a:t>Input</a:t>
            </a:r>
          </a:p>
          <a:p>
            <a:r>
              <a:rPr lang="en-US" noProof="0" dirty="0" smtClean="0"/>
              <a:t>Set of Points or</a:t>
            </a:r>
            <a:r>
              <a:rPr lang="en-US" baseline="0" noProof="0" dirty="0" smtClean="0"/>
              <a:t> Vector of Points (in the example code)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Output</a:t>
            </a:r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61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err="1" smtClean="0"/>
              <a:t>Usign</a:t>
            </a:r>
            <a:r>
              <a:rPr lang="de-DE" dirty="0" smtClean="0"/>
              <a:t> </a:t>
            </a:r>
            <a:r>
              <a:rPr lang="de-DE" dirty="0" err="1" smtClean="0"/>
              <a:t>determinante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sub</a:t>
            </a:r>
            <a:r>
              <a:rPr lang="de-DE" dirty="0" smtClean="0"/>
              <a:t> 2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colinear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228600" indent="-228600">
              <a:buAutoNum type="arabicParenR"/>
            </a:pP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2)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consinder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order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maintaining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insertion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triangles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except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merged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9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865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pr</a:t>
            </a:r>
            <a:r>
              <a:rPr lang="de-DE" baseline="0" dirty="0" smtClean="0"/>
              <a:t> outside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-1) </a:t>
            </a:r>
          </a:p>
          <a:p>
            <a:r>
              <a:rPr lang="de-DE" baseline="0" dirty="0" smtClean="0"/>
              <a:t>-&gt; </a:t>
            </a:r>
            <a:r>
              <a:rPr lang="de-DE" b="1" baseline="0" dirty="0" err="1" smtClean="0"/>
              <a:t>visible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region</a:t>
            </a:r>
            <a:r>
              <a:rPr lang="de-DE" b="1" baseline="0" dirty="0" smtClean="0"/>
              <a:t> </a:t>
            </a:r>
            <a:r>
              <a:rPr lang="de-DE" baseline="0" dirty="0" smtClean="0"/>
              <a:t>(</a:t>
            </a:r>
            <a:r>
              <a:rPr lang="de-DE" baseline="0" dirty="0" err="1" smtClean="0"/>
              <a:t>white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on CH(Pr-1)</a:t>
            </a:r>
          </a:p>
          <a:p>
            <a:r>
              <a:rPr lang="de-DE" baseline="0" dirty="0" smtClean="0"/>
              <a:t>	-&gt; </a:t>
            </a:r>
            <a:r>
              <a:rPr lang="de-DE" b="1" baseline="0" dirty="0" err="1" smtClean="0"/>
              <a:t>horizon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black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enclosed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curve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</a:t>
            </a:r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crucial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transfrom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Projection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polygon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onto</a:t>
            </a:r>
            <a:r>
              <a:rPr lang="de-DE" baseline="0" dirty="0" smtClean="0"/>
              <a:t> a plane</a:t>
            </a:r>
          </a:p>
          <a:p>
            <a:r>
              <a:rPr lang="de-DE" baseline="0" dirty="0" smtClean="0"/>
              <a:t>	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center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projection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Invisible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kept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smtClean="0"/>
              <a:t>Visible </a:t>
            </a:r>
            <a:r>
              <a:rPr lang="de-DE" baseline="0" dirty="0" err="1" smtClean="0"/>
              <a:t>face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replaced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horizon</a:t>
            </a: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Transform CH(Pr-1)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08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Visibile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plane </a:t>
            </a:r>
            <a:r>
              <a:rPr lang="de-DE" b="0" baseline="0" dirty="0" err="1" smtClean="0"/>
              <a:t>hf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facet</a:t>
            </a:r>
            <a:r>
              <a:rPr lang="de-DE" b="0" baseline="0" dirty="0" smtClean="0"/>
              <a:t> f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CH(Pr-1)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by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convexity</a:t>
            </a:r>
            <a:r>
              <a:rPr lang="de-DE" b="0" baseline="0" dirty="0" smtClean="0"/>
              <a:t> CH(Pr-1) </a:t>
            </a:r>
            <a:r>
              <a:rPr lang="de-DE" b="0" baseline="0" dirty="0" err="1" smtClean="0"/>
              <a:t>is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completely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contained</a:t>
            </a:r>
            <a:r>
              <a:rPr lang="de-DE" b="0" baseline="0" dirty="0" smtClean="0"/>
              <a:t> in on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closed</a:t>
            </a:r>
            <a:r>
              <a:rPr lang="de-DE" b="0" baseline="0" dirty="0" smtClean="0"/>
              <a:t> half-</a:t>
            </a:r>
            <a:r>
              <a:rPr lang="de-DE" b="0" baseline="0" dirty="0" err="1" smtClean="0"/>
              <a:t>space</a:t>
            </a:r>
            <a:r>
              <a:rPr lang="de-DE" b="0" baseline="0" dirty="0" smtClean="0"/>
              <a:t> on </a:t>
            </a:r>
            <a:r>
              <a:rPr lang="de-DE" b="0" baseline="0" dirty="0" err="1" smtClean="0"/>
              <a:t>the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other</a:t>
            </a:r>
            <a:r>
              <a:rPr lang="de-DE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0" baseline="0" dirty="0" err="1" smtClean="0"/>
              <a:t>side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of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hf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	</a:t>
            </a:r>
            <a:r>
              <a:rPr lang="de-DE" b="0" i="1" baseline="0" dirty="0" smtClean="0"/>
              <a:t>f </a:t>
            </a:r>
            <a:r>
              <a:rPr lang="de-DE" b="0" i="1" baseline="0" dirty="0" err="1" smtClean="0"/>
              <a:t>is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visibile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from</a:t>
            </a:r>
            <a:r>
              <a:rPr lang="de-DE" b="0" i="1" baseline="0" dirty="0" smtClean="0"/>
              <a:t> a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if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that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point</a:t>
            </a:r>
            <a:r>
              <a:rPr lang="de-DE" b="0" i="1" baseline="0" dirty="0" smtClean="0"/>
              <a:t> lies in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open half-</a:t>
            </a:r>
            <a:r>
              <a:rPr lang="de-DE" b="0" i="1" baseline="0" dirty="0" err="1" smtClean="0"/>
              <a:t>space</a:t>
            </a:r>
            <a:r>
              <a:rPr lang="de-DE" b="0" i="1" baseline="0" dirty="0" smtClean="0"/>
              <a:t> on </a:t>
            </a:r>
            <a:r>
              <a:rPr lang="de-DE" b="0" i="1" baseline="0" dirty="0" err="1" smtClean="0"/>
              <a:t>the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otehr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side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of</a:t>
            </a:r>
            <a:r>
              <a:rPr lang="de-DE" b="0" i="1" baseline="0" dirty="0" smtClean="0"/>
              <a:t> </a:t>
            </a:r>
            <a:r>
              <a:rPr lang="de-DE" b="0" i="1" baseline="0" dirty="0" err="1" smtClean="0"/>
              <a:t>hf</a:t>
            </a:r>
            <a:endParaRPr lang="de-DE" b="0" i="1" baseline="0" dirty="0" smtClean="0"/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coplanar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lies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plane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merged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f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facet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Hyperplane =&gt; </a:t>
            </a:r>
            <a:r>
              <a:rPr lang="de-DE" baseline="0" dirty="0" err="1" smtClean="0">
                <a:sym typeface="Wingdings" panose="05000000000000000000" pitchFamily="2" charset="2"/>
              </a:rPr>
              <a:t>divides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space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into</a:t>
            </a:r>
            <a:r>
              <a:rPr lang="de-DE" baseline="0" dirty="0" smtClean="0">
                <a:sym typeface="Wingdings" panose="05000000000000000000" pitchFamily="2" charset="2"/>
              </a:rPr>
              <a:t> (open)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 h+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E</a:t>
            </a:r>
            <a:r>
              <a:rPr lang="de-DE" baseline="30000" dirty="0" smtClean="0">
                <a:sym typeface="Wingdings" panose="05000000000000000000" pitchFamily="2" charset="2"/>
              </a:rPr>
              <a:t>n</a:t>
            </a:r>
            <a:r>
              <a:rPr lang="de-DE" baseline="0" dirty="0" smtClean="0">
                <a:sym typeface="Wingdings" panose="05000000000000000000" pitchFamily="2" charset="2"/>
              </a:rPr>
              <a:t>= h+ u h u h-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___	__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err="1" smtClean="0">
                <a:sym typeface="Wingdings" panose="05000000000000000000" pitchFamily="2" charset="2"/>
              </a:rPr>
              <a:t>Def</a:t>
            </a:r>
            <a:r>
              <a:rPr lang="de-DE" baseline="0" dirty="0" smtClean="0">
                <a:sym typeface="Wingdings" panose="05000000000000000000" pitchFamily="2" charset="2"/>
              </a:rPr>
              <a:t>:	h+=</a:t>
            </a:r>
            <a:r>
              <a:rPr lang="de-DE" baseline="0" dirty="0" err="1" smtClean="0">
                <a:sym typeface="Wingdings" panose="05000000000000000000" pitchFamily="2" charset="2"/>
              </a:rPr>
              <a:t>h+u</a:t>
            </a:r>
            <a:r>
              <a:rPr lang="de-DE" baseline="0" dirty="0" smtClean="0">
                <a:sym typeface="Wingdings" panose="05000000000000000000" pitchFamily="2" charset="2"/>
              </a:rPr>
              <a:t> h ;	h-=h- u h	(</a:t>
            </a:r>
            <a:r>
              <a:rPr lang="de-DE" baseline="0" dirty="0" err="1" smtClean="0">
                <a:sym typeface="Wingdings" panose="05000000000000000000" pitchFamily="2" charset="2"/>
              </a:rPr>
              <a:t>closed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halfspaces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baseline="3000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0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Testing</a:t>
            </a:r>
            <a:r>
              <a:rPr lang="de-DE" dirty="0" smtClean="0"/>
              <a:t> Every </a:t>
            </a:r>
            <a:r>
              <a:rPr lang="de-DE" dirty="0" err="1" smtClean="0"/>
              <a:t>Facet</a:t>
            </a:r>
            <a:r>
              <a:rPr lang="de-DE" dirty="0" smtClean="0"/>
              <a:t> =&gt; Test = </a:t>
            </a:r>
            <a:r>
              <a:rPr lang="de-DE" dirty="0" err="1" smtClean="0"/>
              <a:t>constant</a:t>
            </a:r>
            <a:r>
              <a:rPr lang="de-DE" dirty="0" smtClean="0"/>
              <a:t> time ; </a:t>
            </a:r>
            <a:r>
              <a:rPr lang="de-DE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O( r ) time [O(n²)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]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IMPROVMENT:</a:t>
            </a:r>
          </a:p>
          <a:p>
            <a:r>
              <a:rPr lang="de-DE" baseline="0" dirty="0" smtClean="0"/>
              <a:t>-&gt;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ahead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</a:t>
            </a:r>
            <a:r>
              <a:rPr lang="de-DE" baseline="0" dirty="0" smtClean="0"/>
              <a:t>.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a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{pr+1, pr+2,….,</a:t>
            </a:r>
            <a:r>
              <a:rPr lang="de-DE" baseline="0" dirty="0" err="1" smtClean="0"/>
              <a:t>pn</a:t>
            </a:r>
            <a:r>
              <a:rPr lang="de-DE" baseline="0" dirty="0" smtClean="0"/>
              <a:t>}			=&gt; 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f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(t &gt; r)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p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peacefully</a:t>
            </a:r>
            <a:r>
              <a:rPr lang="de-DE" baseline="0" dirty="0" smtClean="0"/>
              <a:t> live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p e </a:t>
            </a:r>
            <a:r>
              <a:rPr lang="de-DE" baseline="0" dirty="0" err="1" smtClean="0"/>
              <a:t>Pconflitct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 must </a:t>
            </a:r>
            <a:r>
              <a:rPr lang="de-DE" baseline="0" dirty="0" err="1" smtClean="0"/>
              <a:t>go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-list: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+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Conflict</a:t>
            </a:r>
            <a:r>
              <a:rPr lang="de-DE" baseline="0" dirty="0" smtClean="0"/>
              <a:t> Graph: </a:t>
            </a:r>
            <a:r>
              <a:rPr lang="de-DE" baseline="0" dirty="0" err="1" smtClean="0"/>
              <a:t>bipartite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hull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arc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facet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	=&gt;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CG G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Pconflict</a:t>
            </a:r>
            <a:r>
              <a:rPr lang="de-DE" baseline="0" dirty="0" smtClean="0"/>
              <a:t>(f)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</a:t>
            </a:r>
            <a:r>
              <a:rPr lang="de-DE" baseline="0" dirty="0" smtClean="0"/>
              <a:t> f) 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 time linear in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Initializing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CH(P4) =&gt; linear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Updating</a:t>
            </a:r>
            <a:r>
              <a:rPr lang="de-DE" baseline="0" dirty="0" smtClean="0"/>
              <a:t> =&gt; 	1.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CH(Pr-1)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disappear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</a:t>
            </a:r>
          </a:p>
          <a:p>
            <a:r>
              <a:rPr lang="de-DE" baseline="0" dirty="0" smtClean="0"/>
              <a:t>	2. </a:t>
            </a:r>
            <a:r>
              <a:rPr lang="de-DE" baseline="0" dirty="0" err="1" smtClean="0"/>
              <a:t>discard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baseline="0" dirty="0" smtClean="0"/>
          </a:p>
          <a:p>
            <a:r>
              <a:rPr lang="de-DE" baseline="0" dirty="0" smtClean="0"/>
              <a:t>	3.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G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endParaRPr lang="de-DE" baseline="0" dirty="0" smtClean="0"/>
          </a:p>
          <a:p>
            <a:r>
              <a:rPr lang="de-DE" baseline="0" dirty="0" smtClean="0"/>
              <a:t>	4. find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conflicts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updated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024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Clarkson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31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32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 -&gt; Space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18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disapp</a:t>
            </a:r>
            <a:r>
              <a:rPr lang="de-DE" dirty="0" smtClean="0"/>
              <a:t>. </a:t>
            </a:r>
            <a:r>
              <a:rPr lang="de-DE" dirty="0" err="1" smtClean="0"/>
              <a:t>Facets</a:t>
            </a:r>
            <a:r>
              <a:rPr lang="de-DE" dirty="0" smtClean="0"/>
              <a:t> ==</a:t>
            </a:r>
            <a:r>
              <a:rPr lang="de-DE" baseline="0" dirty="0" smtClean="0"/>
              <a:t>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incident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 in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Bound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value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deg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de-DE" baseline="0" dirty="0" err="1" smtClean="0">
                <a:sym typeface="Wingdings" panose="05000000000000000000" pitchFamily="2" charset="2"/>
              </a:rPr>
              <a:t>pr,CH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de-DE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/>
              <a:t>A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r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3r-6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Introduction</a:t>
            </a:r>
            <a:r>
              <a:rPr lang="de-DE" baseline="0" dirty="0" smtClean="0"/>
              <a:t>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degrees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CH(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 (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Polytop</a:t>
            </a:r>
            <a:r>
              <a:rPr lang="de-DE" baseline="0" dirty="0" smtClean="0"/>
              <a:t>), 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6r -12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(</a:t>
            </a:r>
            <a:r>
              <a:rPr lang="de-DE" baseline="0" dirty="0" err="1" smtClean="0"/>
              <a:t>aver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6 – 12/r)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err="1" smtClean="0"/>
              <a:t>Because</a:t>
            </a:r>
            <a:r>
              <a:rPr lang="de-DE" baseline="0" dirty="0" smtClean="0"/>
              <a:t>: p1, .. P4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tot. </a:t>
            </a:r>
            <a:r>
              <a:rPr lang="de-DE" baseline="0" dirty="0" err="1" smtClean="0"/>
              <a:t>Degree</a:t>
            </a:r>
            <a:r>
              <a:rPr lang="de-DE" baseline="0" dirty="0" smtClean="0"/>
              <a:t> at least 12 =&gt; </a:t>
            </a:r>
            <a:r>
              <a:rPr lang="de-DE" baseline="0" dirty="0" err="1" smtClean="0"/>
              <a:t>expect</a:t>
            </a:r>
            <a:r>
              <a:rPr lang="de-DE" baseline="0" dirty="0" smtClean="0"/>
              <a:t>. Value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follows</a:t>
            </a:r>
            <a:r>
              <a:rPr lang="de-DE" baseline="0" dirty="0" smtClean="0"/>
              <a:t>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2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First 4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! </a:t>
            </a:r>
            <a:r>
              <a:rPr lang="de-DE" dirty="0" err="1" smtClean="0"/>
              <a:t>pr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{p5,… 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}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2. p1, … p4 </a:t>
            </a:r>
            <a:r>
              <a:rPr lang="de-DE" dirty="0" err="1" smtClean="0"/>
              <a:t>have</a:t>
            </a:r>
            <a:r>
              <a:rPr lang="de-DE" dirty="0" smtClean="0"/>
              <a:t> total </a:t>
            </a:r>
            <a:r>
              <a:rPr lang="de-DE" dirty="0" err="1" smtClean="0"/>
              <a:t>degree</a:t>
            </a:r>
            <a:r>
              <a:rPr lang="de-DE" dirty="0" smtClean="0"/>
              <a:t> at least 12</a:t>
            </a:r>
          </a:p>
          <a:p>
            <a:endParaRPr lang="de-DE" dirty="0" smtClean="0"/>
          </a:p>
          <a:p>
            <a:r>
              <a:rPr lang="de-DE" dirty="0" smtClean="0"/>
              <a:t>3.</a:t>
            </a:r>
          </a:p>
          <a:p>
            <a:endParaRPr lang="de-DE" dirty="0" smtClean="0"/>
          </a:p>
          <a:p>
            <a:r>
              <a:rPr lang="de-DE" dirty="0" smtClean="0"/>
              <a:t>4. </a:t>
            </a:r>
            <a:r>
              <a:rPr lang="de-DE" dirty="0" err="1" smtClean="0"/>
              <a:t>expec</a:t>
            </a:r>
            <a:r>
              <a:rPr lang="de-DE" dirty="0" smtClean="0"/>
              <a:t>. </a:t>
            </a:r>
            <a:r>
              <a:rPr lang="de-DE" dirty="0" err="1" smtClean="0"/>
              <a:t>Num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=&gt; 4 </a:t>
            </a:r>
            <a:r>
              <a:rPr lang="de-DE" dirty="0" err="1" smtClean="0"/>
              <a:t>entry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+ total num.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p5,… </a:t>
            </a:r>
            <a:r>
              <a:rPr lang="de-DE" baseline="0" dirty="0" err="1" smtClean="0"/>
              <a:t>pn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959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Proof: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in O(n log n))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Stage r </a:t>
            </a:r>
            <a:r>
              <a:rPr lang="de-DE" baseline="0" dirty="0" smtClean="0">
                <a:sym typeface="Wingdings" panose="05000000000000000000" pitchFamily="2" charset="2"/>
              </a:rPr>
              <a:t></a:t>
            </a:r>
            <a:r>
              <a:rPr lang="de-DE" baseline="0" dirty="0" err="1" smtClean="0">
                <a:sym typeface="Wingdings" panose="05000000000000000000" pitchFamily="2" charset="2"/>
              </a:rPr>
              <a:t>constant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empty</a:t>
            </a:r>
            <a:r>
              <a:rPr lang="de-DE" baseline="0" dirty="0" smtClean="0">
                <a:sym typeface="Wingdings" panose="05000000000000000000" pitchFamily="2" charset="2"/>
              </a:rPr>
              <a:t> (lies </a:t>
            </a:r>
            <a:r>
              <a:rPr lang="de-DE" baseline="0" dirty="0" err="1" smtClean="0">
                <a:sym typeface="Wingdings" panose="05000000000000000000" pitchFamily="2" charset="2"/>
              </a:rPr>
              <a:t>inside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on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boundary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	 Else: </a:t>
            </a:r>
            <a:r>
              <a:rPr lang="de-DE" baseline="0" dirty="0" err="1" smtClean="0">
                <a:sym typeface="Wingdings" panose="05000000000000000000" pitchFamily="2" charset="2"/>
              </a:rPr>
              <a:t>most</a:t>
            </a:r>
            <a:r>
              <a:rPr lang="de-DE" baseline="0" dirty="0" smtClean="0">
                <a:sym typeface="Wingdings" panose="05000000000000000000" pitchFamily="2" charset="2"/>
              </a:rPr>
              <a:t>: O(</a:t>
            </a:r>
            <a:r>
              <a:rPr lang="de-DE" baseline="0" dirty="0" err="1" smtClean="0">
                <a:sym typeface="Wingdings" panose="05000000000000000000" pitchFamily="2" charset="2"/>
              </a:rPr>
              <a:t>card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Fconflict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pr</a:t>
            </a:r>
            <a:r>
              <a:rPr lang="de-DE" baseline="0" dirty="0" smtClean="0">
                <a:sym typeface="Wingdings" panose="05000000000000000000" pitchFamily="2" charset="2"/>
              </a:rPr>
              <a:t>)))  =&gt; </a:t>
            </a:r>
            <a:r>
              <a:rPr lang="de-DE" baseline="0" dirty="0" err="1" smtClean="0">
                <a:sym typeface="Wingdings" panose="05000000000000000000" pitchFamily="2" charset="2"/>
              </a:rPr>
              <a:t>cardinality</a:t>
            </a:r>
            <a:r>
              <a:rPr lang="de-DE" baseline="0" dirty="0" smtClean="0">
                <a:sym typeface="Wingdings" panose="05000000000000000000" pitchFamily="2" charset="2"/>
              </a:rPr>
              <a:t>(</a:t>
            </a:r>
            <a:r>
              <a:rPr lang="de-DE" baseline="0" dirty="0" err="1" smtClean="0">
                <a:sym typeface="Wingdings" panose="05000000000000000000" pitchFamily="2" charset="2"/>
              </a:rPr>
              <a:t>de:Mächtigkeit</a:t>
            </a:r>
            <a:r>
              <a:rPr lang="de-DE" baseline="0" dirty="0" smtClean="0">
                <a:sym typeface="Wingdings" panose="05000000000000000000" pitchFamily="2" charset="2"/>
              </a:rPr>
              <a:t>)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set</a:t>
            </a:r>
            <a:r>
              <a:rPr lang="de-DE" baseline="0" dirty="0" smtClean="0">
                <a:sym typeface="Wingdings" panose="05000000000000000000" pitchFamily="2" charset="2"/>
              </a:rPr>
              <a:t>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 =&gt;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</a:t>
            </a:r>
            <a:endParaRPr lang="de-DE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 smtClean="0"/>
              <a:t>		=&gt;</a:t>
            </a:r>
            <a:r>
              <a:rPr lang="de-DE" baseline="0" dirty="0" smtClean="0"/>
              <a:t> </a:t>
            </a:r>
            <a:r>
              <a:rPr lang="de-DE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&lt;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 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created</a:t>
            </a:r>
            <a:r>
              <a:rPr lang="de-DE" baseline="0" dirty="0" smtClean="0"/>
              <a:t> =&gt;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total num. </a:t>
            </a:r>
            <a:r>
              <a:rPr lang="de-DE" baseline="0" dirty="0" err="1" smtClean="0"/>
              <a:t>Deletions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E[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(n, r=5){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</a:t>
            </a:r>
            <a:r>
              <a:rPr lang="de-DE" baseline="0" dirty="0" err="1" smtClean="0"/>
              <a:t>Fconflict</a:t>
            </a:r>
            <a:r>
              <a:rPr lang="de-DE" baseline="0" dirty="0" smtClean="0"/>
              <a:t>(</a:t>
            </a:r>
            <a:r>
              <a:rPr lang="de-DE" baseline="0" dirty="0" err="1" smtClean="0"/>
              <a:t>pr</a:t>
            </a:r>
            <a:r>
              <a:rPr lang="de-DE" baseline="0" dirty="0" smtClean="0"/>
              <a:t>))}]=O(n)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=&gt;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baseline="0" dirty="0" smtClean="0"/>
              <a:t>		</a:t>
            </a:r>
            <a:r>
              <a:rPr lang="de-DE" dirty="0" err="1" smtClean="0"/>
              <a:t>except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17-19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20 =&gt; lin.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deleted</a:t>
            </a:r>
            <a:r>
              <a:rPr lang="de-DE" baseline="0" dirty="0" smtClean="0"/>
              <a:t> (at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once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G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17-19 =&gt;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 (in L)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de-DE" baseline="0" dirty="0" smtClean="0"/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Edge =&gt; O(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total =&gt;	O(</a:t>
            </a:r>
            <a:r>
              <a:rPr lang="de-DE" baseline="0" dirty="0" err="1" smtClean="0"/>
              <a:t>sum</a:t>
            </a:r>
            <a:r>
              <a:rPr lang="de-DE" baseline="0" dirty="0" smtClean="0"/>
              <a:t>(e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L)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(P(e))) =&gt; O(n log n)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(Over all </a:t>
            </a:r>
            <a:r>
              <a:rPr lang="de-DE" baseline="0" dirty="0" err="1" smtClean="0"/>
              <a:t>Horizon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Edges</a:t>
            </a:r>
            <a:r>
              <a:rPr lang="de-DE" baseline="0" dirty="0" smtClean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			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baseline="0" dirty="0" smtClean="0"/>
              <a:t>	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9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24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>
                <a:sym typeface="Wingdings" panose="05000000000000000000" pitchFamily="2" charset="2"/>
              </a:rPr>
              <a:t>branch</a:t>
            </a:r>
            <a:r>
              <a:rPr lang="en-US" baseline="0" noProof="0" dirty="0" smtClean="0">
                <a:sym typeface="Wingdings" panose="05000000000000000000" pitchFamily="2" charset="2"/>
              </a:rPr>
              <a:t> of computer Science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systematic study of algorithms &amp; data structures for geometric objects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robotics (motion planning &amp; visibility problems)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geographic information systems (GIS) (location and search, route planning)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Integrated circuit design (IC geometry design and verification)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Computer-aided engineering (CAE) (mesh generation) [mechanical engineering]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Aided Design (CAD) &amp; Computer Aided Manufacturing (CAM)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US" baseline="0" noProof="0" dirty="0" smtClean="0">
                <a:sym typeface="Wingdings" panose="05000000000000000000" pitchFamily="2" charset="2"/>
              </a:rPr>
              <a:t>Databases (efficient ways of saving and retrieving data)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Computer Vision (3D reconstruction)  [movies &amp; computer games]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(other applications: molecular modeling, pattern recognition, 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baseline="0" noProof="0" dirty="0" smtClean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Simple Example: Closest pair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Given n points in the plane, find the 2 with the smallest distance from each other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Brute-force algorithm: O(n²)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Optimization to O(n log n) or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081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 panose="05000000000000000000" pitchFamily="2" charset="2"/>
              </a:rPr>
              <a:t>running</a:t>
            </a:r>
            <a:r>
              <a:rPr lang="de-DE" baseline="0" dirty="0" smtClean="0">
                <a:sym typeface="Wingdings" panose="05000000000000000000" pitchFamily="2" charset="2"/>
              </a:rPr>
              <a:t> time: </a:t>
            </a:r>
            <a:r>
              <a:rPr lang="de-DE" baseline="0" dirty="0" err="1" smtClean="0">
                <a:sym typeface="Wingdings" panose="05000000000000000000" pitchFamily="2" charset="2"/>
              </a:rPr>
              <a:t>worst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could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be</a:t>
            </a:r>
            <a:r>
              <a:rPr lang="de-DE" baseline="0" dirty="0" smtClean="0">
                <a:sym typeface="Wingdings" panose="05000000000000000000" pitchFamily="2" charset="2"/>
              </a:rPr>
              <a:t> O(n³) 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ym typeface="Wingdings" panose="05000000000000000000" pitchFamily="2" charset="2"/>
              </a:rPr>
              <a:t>proof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en-US" sz="1200" dirty="0" smtClean="0"/>
              <a:t>Computational Geometry, Algorithms and Applications (Book)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dim. Higher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3,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CH </a:t>
            </a:r>
            <a:r>
              <a:rPr lang="de-DE" baseline="0" dirty="0" err="1" smtClean="0">
                <a:sym typeface="Wingdings" panose="05000000000000000000" pitchFamily="2" charset="2"/>
              </a:rPr>
              <a:t>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longer</a:t>
            </a:r>
            <a:r>
              <a:rPr lang="de-DE" baseline="0" dirty="0" smtClean="0">
                <a:sym typeface="Wingdings" panose="05000000000000000000" pitchFamily="2" charset="2"/>
              </a:rPr>
              <a:t> linear in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number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55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Gift</a:t>
            </a:r>
            <a:r>
              <a:rPr lang="en-US" b="1" baseline="0" noProof="0" dirty="0" smtClean="0"/>
              <a:t> Wrapping Algorithm </a:t>
            </a:r>
            <a:r>
              <a:rPr lang="en-US" baseline="0" noProof="0" dirty="0" smtClean="0"/>
              <a:t>: rotating a plane over known edges </a:t>
            </a:r>
            <a:r>
              <a:rPr lang="en-US" baseline="0" noProof="0" dirty="0" err="1" smtClean="0"/>
              <a:t>untile</a:t>
            </a:r>
            <a:r>
              <a:rPr lang="en-US" baseline="0" noProof="0" dirty="0" smtClean="0"/>
              <a:t> the first point is found. Running time O(n f) f-&gt;facets</a:t>
            </a:r>
          </a:p>
          <a:p>
            <a:r>
              <a:rPr lang="en-US" baseline="0" noProof="0" dirty="0" smtClean="0"/>
              <a:t>		1. known algorithm for n-dimensions (1970)</a:t>
            </a:r>
          </a:p>
          <a:p>
            <a:r>
              <a:rPr lang="en-US" b="1" baseline="0" noProof="0" dirty="0" smtClean="0"/>
              <a:t>Divide &amp; Conquer</a:t>
            </a:r>
            <a:r>
              <a:rPr lang="en-US" b="0" baseline="0" noProof="0" dirty="0" smtClean="0"/>
              <a:t>: sort points in x-</a:t>
            </a:r>
            <a:r>
              <a:rPr lang="en-US" b="0" baseline="0" noProof="0" dirty="0" err="1" smtClean="0"/>
              <a:t>coord</a:t>
            </a:r>
            <a:r>
              <a:rPr lang="en-US" b="0" baseline="0" noProof="0" dirty="0" smtClean="0"/>
              <a:t> ; recursively split, construct CH, merge</a:t>
            </a:r>
          </a:p>
          <a:p>
            <a:r>
              <a:rPr lang="en-US" b="0" baseline="0" noProof="0" dirty="0" smtClean="0"/>
              <a:t>		Merge takes O(n) =&gt; O(n log n ) total times   </a:t>
            </a:r>
            <a:r>
              <a:rPr lang="en-US" b="0" baseline="0" noProof="0" dirty="0" smtClean="0">
                <a:sym typeface="Wingdings" panose="05000000000000000000" pitchFamily="2" charset="2"/>
              </a:rPr>
              <a:t> rely on circular ordering</a:t>
            </a:r>
            <a:endParaRPr lang="en-US" b="0" baseline="0" noProof="0" dirty="0" smtClean="0"/>
          </a:p>
          <a:p>
            <a:r>
              <a:rPr lang="en-US" b="0" baseline="0" noProof="0" dirty="0" smtClean="0"/>
              <a:t>		Merge uses </a:t>
            </a:r>
            <a:r>
              <a:rPr lang="en-US" b="0" baseline="0" noProof="0" dirty="0" err="1" smtClean="0"/>
              <a:t>giftwrapiing</a:t>
            </a:r>
            <a:endParaRPr lang="en-US" b="1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30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Creating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images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scenes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display</a:t>
            </a:r>
            <a:r>
              <a:rPr lang="de-DE" baseline="0" dirty="0" smtClean="0">
                <a:sym typeface="Wingdings" panose="05000000000000000000" pitchFamily="2" charset="2"/>
              </a:rPr>
              <a:t> on a </a:t>
            </a:r>
            <a:r>
              <a:rPr lang="de-DE" baseline="0" dirty="0" err="1" smtClean="0">
                <a:sym typeface="Wingdings" panose="05000000000000000000" pitchFamily="2" charset="2"/>
              </a:rPr>
              <a:t>computer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screen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Scenes </a:t>
            </a:r>
            <a:r>
              <a:rPr lang="de-DE" baseline="0" dirty="0" err="1" smtClean="0">
                <a:sym typeface="Wingdings" panose="05000000000000000000" pitchFamily="2" charset="2"/>
              </a:rPr>
              <a:t>consist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geometric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098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Detecting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two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objects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First Check </a:t>
            </a:r>
            <a:r>
              <a:rPr lang="de-DE" baseline="0" dirty="0" err="1" smtClean="0">
                <a:sym typeface="Wingdings" panose="05000000000000000000" pitchFamily="2" charset="2"/>
              </a:rPr>
              <a:t>if</a:t>
            </a:r>
            <a:r>
              <a:rPr lang="de-DE" baseline="0" dirty="0" smtClean="0">
                <a:sym typeface="Wingdings" panose="05000000000000000000" pitchFamily="2" charset="2"/>
              </a:rPr>
              <a:t> P1‘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P2‘ </a:t>
            </a:r>
            <a:r>
              <a:rPr lang="de-DE" baseline="0" dirty="0" err="1" smtClean="0">
                <a:sym typeface="Wingdings" panose="05000000000000000000" pitchFamily="2" charset="2"/>
              </a:rPr>
              <a:t>intersect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then</a:t>
            </a:r>
            <a:r>
              <a:rPr lang="de-DE" baseline="0" dirty="0" smtClean="0">
                <a:sym typeface="Wingdings" panose="05000000000000000000" pitchFamily="2" charset="2"/>
              </a:rPr>
              <a:t> check P1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P2 (</a:t>
            </a:r>
            <a:r>
              <a:rPr lang="de-DE" baseline="0" dirty="0" err="1" smtClean="0">
                <a:sym typeface="Wingdings" panose="05000000000000000000" pitchFamily="2" charset="2"/>
              </a:rPr>
              <a:t>more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costly</a:t>
            </a:r>
            <a:r>
              <a:rPr lang="de-DE" baseline="0" dirty="0" smtClean="0">
                <a:sym typeface="Wingdings" panose="05000000000000000000" pitchFamily="2" charset="2"/>
              </a:rPr>
              <a:t>)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Convex</a:t>
            </a:r>
            <a:r>
              <a:rPr lang="de-DE" dirty="0" smtClean="0">
                <a:sym typeface="Wingdings" panose="05000000000000000000" pitchFamily="2" charset="2"/>
              </a:rPr>
              <a:t> Hulls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most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lot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endParaRPr lang="de-DE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As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well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robotics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0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should be efficient; O(n²) and O(n log n) can make a difference from seconds to days of calculation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3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 working on geometric structural elements (Points, Lines, circles, polygons and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polyhedra</a:t>
            </a:r>
            <a:r>
              <a:rPr lang="en-US" baseline="0" noProof="0" dirty="0" smtClean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facet</a:t>
            </a:r>
            <a:r>
              <a:rPr lang="de-DE" baseline="0" dirty="0" smtClean="0">
                <a:sym typeface="Wingdings" panose="05000000000000000000" pitchFamily="2" charset="2"/>
              </a:rPr>
              <a:t> = (d-1)-face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0-face = </a:t>
            </a:r>
            <a:r>
              <a:rPr lang="de-DE" baseline="0" dirty="0" err="1" smtClean="0">
                <a:sym typeface="Wingdings" panose="05000000000000000000" pitchFamily="2" charset="2"/>
              </a:rPr>
              <a:t>vertex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1-face = </a:t>
            </a:r>
            <a:r>
              <a:rPr lang="de-DE" baseline="0" dirty="0" err="1" smtClean="0">
                <a:sym typeface="Wingdings" panose="05000000000000000000" pitchFamily="2" charset="2"/>
              </a:rPr>
              <a:t>edge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Face = </a:t>
            </a:r>
            <a:r>
              <a:rPr lang="de-DE" baseline="0" dirty="0" err="1" smtClean="0">
                <a:sym typeface="Wingdings" panose="05000000000000000000" pitchFamily="2" charset="2"/>
              </a:rPr>
              <a:t>Intersection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polytop</a:t>
            </a:r>
            <a:r>
              <a:rPr lang="de-DE" baseline="0" dirty="0" smtClean="0">
                <a:sym typeface="Wingdings" panose="05000000000000000000" pitchFamily="2" charset="2"/>
              </a:rPr>
              <a:t> P </a:t>
            </a:r>
            <a:r>
              <a:rPr lang="de-DE" baseline="0" dirty="0" err="1" smtClean="0">
                <a:sym typeface="Wingdings" panose="05000000000000000000" pitchFamily="2" charset="2"/>
              </a:rPr>
              <a:t>with</a:t>
            </a:r>
            <a:r>
              <a:rPr lang="de-DE" baseline="0" dirty="0" smtClean="0">
                <a:sym typeface="Wingdings" panose="05000000000000000000" pitchFamily="2" charset="2"/>
              </a:rPr>
              <a:t> a </a:t>
            </a:r>
            <a:r>
              <a:rPr lang="de-DE" baseline="0" dirty="0" err="1" smtClean="0">
                <a:sym typeface="Wingdings" panose="05000000000000000000" pitchFamily="2" charset="2"/>
              </a:rPr>
              <a:t>supporting</a:t>
            </a:r>
            <a:r>
              <a:rPr lang="de-DE" baseline="0" dirty="0" smtClean="0">
                <a:sym typeface="Wingdings" panose="05000000000000000000" pitchFamily="2" charset="2"/>
              </a:rPr>
              <a:t> hyperplane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(max. </a:t>
            </a:r>
            <a:r>
              <a:rPr lang="de-DE" dirty="0" err="1" smtClean="0"/>
              <a:t>subset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coplanar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on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) 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933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Definition:</a:t>
            </a:r>
            <a:r>
              <a:rPr lang="de-DE" baseline="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smallest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precisely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convex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endParaRPr lang="de-DE" baseline="0" dirty="0" smtClean="0"/>
          </a:p>
          <a:p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one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the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first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problems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studied</a:t>
            </a:r>
            <a:r>
              <a:rPr lang="de-DE" baseline="0" dirty="0" smtClean="0">
                <a:sym typeface="Wingdings" panose="05000000000000000000" pitchFamily="2" charset="2"/>
              </a:rPr>
              <a:t> in </a:t>
            </a:r>
            <a:r>
              <a:rPr lang="de-DE" baseline="0" dirty="0" err="1" smtClean="0">
                <a:sym typeface="Wingdings" panose="05000000000000000000" pitchFamily="2" charset="2"/>
              </a:rPr>
              <a:t>computational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geometry</a:t>
            </a:r>
            <a:r>
              <a:rPr lang="de-DE" baseline="0" dirty="0" smtClean="0">
                <a:sym typeface="Wingdings" panose="05000000000000000000" pitchFamily="2" charset="2"/>
              </a:rPr>
              <a:t> (2D)</a:t>
            </a: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5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Blackboard </a:t>
            </a:r>
            <a:r>
              <a:rPr lang="en-US" dirty="0" smtClean="0">
                <a:sym typeface="Wingdings" panose="05000000000000000000" pitchFamily="2" charset="2"/>
              </a:rPr>
              <a:t> Physic</a:t>
            </a:r>
            <a:r>
              <a:rPr lang="en-US" baseline="0" dirty="0" smtClean="0">
                <a:sym typeface="Wingdings" panose="05000000000000000000" pitchFamily="2" charset="2"/>
              </a:rPr>
              <a:t> lenses convex and concave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Properties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1</a:t>
            </a:r>
            <a:r>
              <a:rPr lang="en-US" noProof="0" dirty="0" smtClean="0"/>
              <a:t>) Convex </a:t>
            </a:r>
            <a:r>
              <a:rPr lang="en-US" noProof="0" dirty="0" smtClean="0">
                <a:sym typeface="Wingdings" panose="05000000000000000000" pitchFamily="2" charset="2"/>
              </a:rPr>
              <a:t> a subset S is convex, if for any pair</a:t>
            </a:r>
            <a:r>
              <a:rPr lang="en-US" baseline="0" noProof="0" dirty="0" smtClean="0">
                <a:sym typeface="Wingdings" panose="05000000000000000000" pitchFamily="2" charset="2"/>
              </a:rPr>
              <a:t>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p,q</a:t>
            </a:r>
            <a:r>
              <a:rPr lang="en-US" baseline="0" noProof="0" dirty="0" smtClean="0">
                <a:sym typeface="Wingdings" panose="05000000000000000000" pitchFamily="2" charset="2"/>
              </a:rPr>
              <a:t> e S the line </a:t>
            </a:r>
            <a:r>
              <a:rPr lang="en-US" baseline="0" noProof="0" dirty="0" err="1" smtClean="0">
                <a:sym typeface="Wingdings" panose="05000000000000000000" pitchFamily="2" charset="2"/>
              </a:rPr>
              <a:t>pq</a:t>
            </a:r>
            <a:r>
              <a:rPr lang="en-US" baseline="0" noProof="0" dirty="0" smtClean="0">
                <a:sym typeface="Wingdings" panose="05000000000000000000" pitchFamily="2" charset="2"/>
              </a:rPr>
              <a:t> is completely contained in S</a:t>
            </a:r>
          </a:p>
          <a:p>
            <a:r>
              <a:rPr lang="en-US" noProof="0" dirty="0" smtClean="0"/>
              <a:t>	Line</a:t>
            </a:r>
            <a:r>
              <a:rPr lang="en-US" baseline="0" noProof="0" dirty="0" smtClean="0"/>
              <a:t> connecting 2 points on the CH </a:t>
            </a:r>
            <a:r>
              <a:rPr lang="en-US" baseline="0" noProof="0" dirty="0" err="1" smtClean="0"/>
              <a:t>doesnt</a:t>
            </a:r>
            <a:r>
              <a:rPr lang="en-US" baseline="0" noProof="0" dirty="0" smtClean="0"/>
              <a:t> intersect with any other border line</a:t>
            </a:r>
          </a:p>
          <a:p>
            <a:r>
              <a:rPr lang="en-US" noProof="0" dirty="0" smtClean="0"/>
              <a:t>2) Only left turns</a:t>
            </a:r>
            <a:r>
              <a:rPr lang="en-US" baseline="0" noProof="0" dirty="0" smtClean="0"/>
              <a:t> (CCW)</a:t>
            </a:r>
          </a:p>
          <a:p>
            <a:r>
              <a:rPr lang="en-US" baseline="0" noProof="0" dirty="0" smtClean="0"/>
              <a:t>3) For every edge all points lie on the left of the edge (CCW)</a:t>
            </a:r>
          </a:p>
          <a:p>
            <a:endParaRPr lang="en-US" baseline="0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CH(S) is the smallest convex set, that contain S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>
                <a:sym typeface="Wingdings" panose="05000000000000000000" pitchFamily="2" charset="2"/>
              </a:rPr>
              <a:t> Represented</a:t>
            </a:r>
            <a:r>
              <a:rPr lang="en-US" baseline="0" noProof="0" dirty="0" smtClean="0">
                <a:sym typeface="Wingdings" panose="05000000000000000000" pitchFamily="2" charset="2"/>
              </a:rPr>
              <a:t> as points sorted in CW/CCW order</a:t>
            </a:r>
            <a:endParaRPr lang="en-US" noProof="0" dirty="0" smtClean="0"/>
          </a:p>
          <a:p>
            <a:endParaRPr lang="en-US" noProof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noProof="0" dirty="0" smtClean="0"/>
              <a:t>has at most n points (in a set of n points)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 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connecting</a:t>
            </a:r>
            <a:r>
              <a:rPr lang="de-DE" baseline="0" dirty="0" smtClean="0"/>
              <a:t> 2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CH </a:t>
            </a:r>
            <a:r>
              <a:rPr lang="de-DE" baseline="0" dirty="0" err="1" smtClean="0"/>
              <a:t>doesnt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intersect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border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line</a:t>
            </a:r>
            <a:endParaRPr lang="de-DE" baseline="0" dirty="0" smtClean="0"/>
          </a:p>
          <a:p>
            <a:r>
              <a:rPr lang="de-DE" dirty="0" smtClean="0"/>
              <a:t>2)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turns</a:t>
            </a:r>
            <a:r>
              <a:rPr lang="de-DE" baseline="0" dirty="0" smtClean="0"/>
              <a:t> (CCW)</a:t>
            </a:r>
          </a:p>
          <a:p>
            <a:r>
              <a:rPr lang="de-DE" baseline="0" dirty="0" smtClean="0"/>
              <a:t>3)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edge</a:t>
            </a:r>
            <a:r>
              <a:rPr lang="de-DE" baseline="0" dirty="0" smtClean="0"/>
              <a:t> (CCW)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-&gt; </a:t>
            </a:r>
            <a:r>
              <a:rPr lang="de-DE" dirty="0" err="1" smtClean="0"/>
              <a:t>has</a:t>
            </a:r>
            <a:r>
              <a:rPr lang="de-DE" dirty="0" smtClean="0"/>
              <a:t> at </a:t>
            </a:r>
            <a:r>
              <a:rPr lang="de-DE" dirty="0" err="1" smtClean="0"/>
              <a:t>most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(in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72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baseline="0" noProof="0" dirty="0" smtClean="0">
                <a:sym typeface="Wingdings" panose="05000000000000000000" pitchFamily="2" charset="2"/>
              </a:rPr>
              <a:t>O(n log n)</a:t>
            </a:r>
            <a:r>
              <a:rPr lang="de-DE" baseline="0" noProof="0" dirty="0" smtClean="0">
                <a:sym typeface="Wingdings" panose="05000000000000000000" pitchFamily="2" charset="2"/>
              </a:rPr>
              <a:t> in time </a:t>
            </a:r>
            <a:r>
              <a:rPr lang="de-DE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| O(n) in </a:t>
            </a:r>
            <a:r>
              <a:rPr lang="de-DE" i="1" baseline="0" noProof="0" dirty="0" err="1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de-DE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0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Optimal in worst case | not optimal  in average case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Serial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Not dynamic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 i="1" baseline="0" noProof="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i="1" baseline="0" noProof="0" dirty="0" smtClean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Info / other algorithms existing with different running times, better or worse depending on the input set of points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4216F-D8E6-4BFB-AC91-A589ED69A2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5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8D8-0E56-4A56-B246-C5B9B553C210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1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2B329-CD76-40AD-B100-E6F786EF5F43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65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BF7-539A-459A-B492-BD3F049D34EF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1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680F-2B5D-463D-85E5-B0EA87AAA689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3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EE8D-4409-4B11-976E-155B7E722999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9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5096C-B10A-42DE-BAE9-4398D61B451A}" type="datetime1">
              <a:rPr lang="de-DE" smtClean="0"/>
              <a:t>24.11.2018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0923C-E3A3-4F5D-A70E-1A5769ACFDAE}" type="datetime1">
              <a:rPr lang="de-DE" smtClean="0"/>
              <a:t>24.11.2018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56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79AD-0733-4451-A505-532C2029F02B}" type="datetime1">
              <a:rPr lang="de-DE" smtClean="0"/>
              <a:t>24.11.2018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B440-DE05-4C04-8B43-3AAD7E0A49F5}" type="datetime1">
              <a:rPr lang="de-DE" smtClean="0"/>
              <a:t>24.11.2018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0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646FB3-2765-438E-98C2-06A0F41AB6FD}" type="datetime1">
              <a:rPr lang="de-DE" smtClean="0"/>
              <a:t>24.11.2018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8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BE72-DA54-49C3-9B7D-A2F49B566BD4}" type="datetime1">
              <a:rPr lang="de-DE" smtClean="0"/>
              <a:t>24.11.2018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1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0191" y="6459785"/>
            <a:ext cx="17828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3B4A8E-D891-4AA2-8E3F-4A4A883433CA}" type="datetime1">
              <a:rPr lang="de-DE" smtClean="0"/>
              <a:t>24.11.2018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644683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44E61AC-78EB-4D37-B26D-29FAC442935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75" y="6022765"/>
            <a:ext cx="1625936" cy="5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omments" Target="../comments/comment1.xml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microsoft.com/office/2007/relationships/hdphoto" Target="../media/hdphoto1.wdp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defx.com/community/h17-launch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jpg"/><Relationship Id="rId3" Type="http://schemas.openxmlformats.org/officeDocument/2006/relationships/image" Target="../media/image12.gif"/><Relationship Id="rId7" Type="http://schemas.openxmlformats.org/officeDocument/2006/relationships/image" Target="../media/image4.png"/><Relationship Id="rId12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7.png"/><Relationship Id="rId5" Type="http://schemas.openxmlformats.org/officeDocument/2006/relationships/image" Target="../media/image3.jp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gif"/><Relationship Id="rId9" Type="http://schemas.openxmlformats.org/officeDocument/2006/relationships/image" Target="../media/image5.png"/><Relationship Id="rId1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graph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esen.realtimerenderin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al.or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GAL/cga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h17-launch/" TargetMode="External"/><Relationship Id="rId2" Type="http://schemas.openxmlformats.org/officeDocument/2006/relationships/hyperlink" Target="http://www.cs.ucr.edu/~eldawy/18SCS133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brushcentral.com/printthread.php?t=168180&amp;pp=15&amp;page=16" TargetMode="External"/><Relationship Id="rId3" Type="http://schemas.openxmlformats.org/officeDocument/2006/relationships/hyperlink" Target="https://gisgeography.com/what-gis-geographic-information-systems/" TargetMode="External"/><Relationship Id="rId7" Type="http://schemas.openxmlformats.org/officeDocument/2006/relationships/hyperlink" Target="https://techterms.com/definition/rendering" TargetMode="External"/><Relationship Id="rId2" Type="http://schemas.openxmlformats.org/officeDocument/2006/relationships/hyperlink" Target="https://www.techiexpert.com/future-proof-clients-portfolios-robotics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ronline.com/what-is/what-is-a-database-4917209/" TargetMode="External"/><Relationship Id="rId11" Type="http://schemas.openxmlformats.org/officeDocument/2006/relationships/hyperlink" Target="https://commons.wikimedia.org/wiki/File:Truncated_cuboctahedron,_ball-and-stick,_triangles.png" TargetMode="External"/><Relationship Id="rId5" Type="http://schemas.openxmlformats.org/officeDocument/2006/relationships/hyperlink" Target="https://ocw.mit.edu/courses/mechanical-engineering/2-158j-computational-geometry-spring-2003/" TargetMode="External"/><Relationship Id="rId10" Type="http://schemas.openxmlformats.org/officeDocument/2006/relationships/hyperlink" Target="https://upload.wikimedia.org/wikipedia/commons/0/02/Icosidodecahedron.png" TargetMode="External"/><Relationship Id="rId4" Type="http://schemas.openxmlformats.org/officeDocument/2006/relationships/hyperlink" Target="http://www.imperial.ac.uk/continuing-professional-development/short-courses/eng/electrical/cmos/" TargetMode="External"/><Relationship Id="rId9" Type="http://schemas.openxmlformats.org/officeDocument/2006/relationships/hyperlink" Target="http://diskhkme.blogspot.com/2015/10/convex-hull-algorithm-in-unity-2-3d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4FC5rxEqGk" TargetMode="External"/><Relationship Id="rId2" Type="http://schemas.openxmlformats.org/officeDocument/2006/relationships/hyperlink" Target="http://www.cgrecord.net/2016/02/deadpool-vfx-breakdow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defx.com/company/press/" TargetMode="External"/><Relationship Id="rId4" Type="http://schemas.openxmlformats.org/officeDocument/2006/relationships/hyperlink" Target="https://www.slideshare.net/oiotoxt/collision-detection-ooxv0p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AF603-93DC-43AF-99FE-1A96638EB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Computational Geometry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600" dirty="0" smtClean="0"/>
              <a:t>Convex Hull in 3-Space</a:t>
            </a:r>
            <a:endParaRPr lang="en-US" sz="6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5006A4-6438-4E3A-94F2-51C78A71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Jonas Sorgenfrei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149008"/>
            <a:ext cx="3763986" cy="126093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8534436" y="1796200"/>
            <a:ext cx="2655638" cy="262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256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erader Verbinder 92"/>
          <p:cNvCxnSpPr/>
          <p:nvPr/>
        </p:nvCxnSpPr>
        <p:spPr>
          <a:xfrm flipH="1">
            <a:off x="3875055" y="3239022"/>
            <a:ext cx="702839" cy="4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flipH="1">
            <a:off x="5926811" y="2962752"/>
            <a:ext cx="1050979" cy="47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flipH="1" flipV="1">
            <a:off x="5708584" y="2669965"/>
            <a:ext cx="218226" cy="77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>
            <a:off x="5697809" y="2669965"/>
            <a:ext cx="63007" cy="162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4606669" y="3254571"/>
            <a:ext cx="1154147" cy="104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4589840" y="2669965"/>
            <a:ext cx="1124287" cy="58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>
            <a:off x="4589840" y="3253739"/>
            <a:ext cx="272515" cy="92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>
            <a:off x="4871288" y="4129696"/>
            <a:ext cx="842839" cy="111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>
            <a:off x="3866632" y="3659522"/>
            <a:ext cx="1804134" cy="159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871648" y="3678293"/>
            <a:ext cx="981573" cy="48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2917933" y="3266378"/>
            <a:ext cx="948699" cy="40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>
            <a:off x="2906344" y="3270713"/>
            <a:ext cx="1686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/>
          <p:cNvCxnSpPr/>
          <p:nvPr/>
        </p:nvCxnSpPr>
        <p:spPr>
          <a:xfrm flipV="1">
            <a:off x="2917933" y="2671018"/>
            <a:ext cx="2783027" cy="59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/>
          <p:cNvCxnSpPr/>
          <p:nvPr/>
        </p:nvCxnSpPr>
        <p:spPr>
          <a:xfrm>
            <a:off x="2906344" y="3266378"/>
            <a:ext cx="726716" cy="1572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2802114" y="4700464"/>
            <a:ext cx="839024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2843653" y="3261000"/>
            <a:ext cx="60963" cy="145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>
            <a:off x="2917933" y="3270713"/>
            <a:ext cx="1819970" cy="198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/>
          <p:cNvCxnSpPr/>
          <p:nvPr/>
        </p:nvCxnSpPr>
        <p:spPr>
          <a:xfrm flipH="1" flipV="1">
            <a:off x="3633060" y="4838964"/>
            <a:ext cx="1104843" cy="41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/>
          <p:cNvCxnSpPr/>
          <p:nvPr/>
        </p:nvCxnSpPr>
        <p:spPr>
          <a:xfrm>
            <a:off x="2843653" y="4717934"/>
            <a:ext cx="622004" cy="54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r Verbinder 113"/>
          <p:cNvCxnSpPr/>
          <p:nvPr/>
        </p:nvCxnSpPr>
        <p:spPr>
          <a:xfrm>
            <a:off x="3465657" y="5258489"/>
            <a:ext cx="2722794" cy="50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5" idx="7"/>
            <a:endCxn id="6" idx="3"/>
          </p:cNvCxnSpPr>
          <p:nvPr/>
        </p:nvCxnSpPr>
        <p:spPr>
          <a:xfrm flipV="1">
            <a:off x="6248278" y="4426223"/>
            <a:ext cx="1442362" cy="128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6" idx="2"/>
            <a:endCxn id="7" idx="6"/>
          </p:cNvCxnSpPr>
          <p:nvPr/>
        </p:nvCxnSpPr>
        <p:spPr>
          <a:xfrm flipH="1" flipV="1">
            <a:off x="6790840" y="4226936"/>
            <a:ext cx="878238" cy="147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stCxn id="7" idx="0"/>
            <a:endCxn id="8" idx="4"/>
          </p:cNvCxnSpPr>
          <p:nvPr/>
        </p:nvCxnSpPr>
        <p:spPr>
          <a:xfrm flipV="1">
            <a:off x="6717223" y="3050355"/>
            <a:ext cx="255723" cy="110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H="1" flipV="1">
            <a:off x="7009198" y="3009870"/>
            <a:ext cx="733497" cy="135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 flipV="1">
            <a:off x="5697809" y="2670492"/>
            <a:ext cx="1279981" cy="28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10</a:t>
            </a:fld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6064616" y="56229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0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615793" y="42308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6589519" y="40803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2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6849319" y="28369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3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797068" y="33020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4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5576977" y="2532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5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5629056" y="41489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4459086" y="31171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4737903" y="40201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580079" y="511041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3714755" y="353300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2748739" y="31278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673436" y="45619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3465657" y="47091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3291699" y="51183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4560088" y="510538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12</a:t>
            </a:r>
          </a:p>
        </p:txBody>
      </p:sp>
      <p:graphicFrame>
        <p:nvGraphicFramePr>
          <p:cNvPr id="122" name="Tabel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67243"/>
              </p:ext>
            </p:extLst>
          </p:nvPr>
        </p:nvGraphicFramePr>
        <p:xfrm>
          <a:off x="8480048" y="1985816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1867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5" name="Tabel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83147"/>
              </p:ext>
            </p:extLst>
          </p:nvPr>
        </p:nvGraphicFramePr>
        <p:xfrm>
          <a:off x="8480048" y="1983308"/>
          <a:ext cx="2675632" cy="19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6" name="Tabel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9459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7" name="Tabel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7675"/>
              </p:ext>
            </p:extLst>
          </p:nvPr>
        </p:nvGraphicFramePr>
        <p:xfrm>
          <a:off x="8480048" y="1983308"/>
          <a:ext cx="2675632" cy="244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8" name="Tabel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33757"/>
              </p:ext>
            </p:extLst>
          </p:nvPr>
        </p:nvGraphicFramePr>
        <p:xfrm>
          <a:off x="8480048" y="198330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29" name="Tabel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14192"/>
              </p:ext>
            </p:extLst>
          </p:nvPr>
        </p:nvGraphicFramePr>
        <p:xfrm>
          <a:off x="8489106" y="1990017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0" name="Tabel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81296"/>
              </p:ext>
            </p:extLst>
          </p:nvPr>
        </p:nvGraphicFramePr>
        <p:xfrm>
          <a:off x="8477840" y="1981040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1" name="Tabel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82461"/>
              </p:ext>
            </p:extLst>
          </p:nvPr>
        </p:nvGraphicFramePr>
        <p:xfrm>
          <a:off x="8480048" y="1990017"/>
          <a:ext cx="2675632" cy="391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2" name="Tabel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47255"/>
              </p:ext>
            </p:extLst>
          </p:nvPr>
        </p:nvGraphicFramePr>
        <p:xfrm>
          <a:off x="8477840" y="1980829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823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3" name="Tabel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98180"/>
              </p:ext>
            </p:extLst>
          </p:nvPr>
        </p:nvGraphicFramePr>
        <p:xfrm>
          <a:off x="8486898" y="199001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05781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4" name="Tabel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75494"/>
              </p:ext>
            </p:extLst>
          </p:nvPr>
        </p:nvGraphicFramePr>
        <p:xfrm>
          <a:off x="8484577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5" name="Tabel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2720"/>
              </p:ext>
            </p:extLst>
          </p:nvPr>
        </p:nvGraphicFramePr>
        <p:xfrm>
          <a:off x="8486118" y="1981040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6" name="Tabel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11463"/>
              </p:ext>
            </p:extLst>
          </p:nvPr>
        </p:nvGraphicFramePr>
        <p:xfrm>
          <a:off x="8491314" y="1987509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7" name="Tabel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62840"/>
              </p:ext>
            </p:extLst>
          </p:nvPr>
        </p:nvGraphicFramePr>
        <p:xfrm>
          <a:off x="8483754" y="1989806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8" name="Tabel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15034"/>
              </p:ext>
            </p:extLst>
          </p:nvPr>
        </p:nvGraphicFramePr>
        <p:xfrm>
          <a:off x="8491314" y="1994218"/>
          <a:ext cx="2675632" cy="293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  <p:graphicFrame>
        <p:nvGraphicFramePr>
          <p:cNvPr id="139" name="Tabel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54333"/>
              </p:ext>
            </p:extLst>
          </p:nvPr>
        </p:nvGraphicFramePr>
        <p:xfrm>
          <a:off x="8489106" y="2001127"/>
          <a:ext cx="2675632" cy="342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632">
                  <a:extLst>
                    <a:ext uri="{9D8B030D-6E8A-4147-A177-3AD203B41FA5}">
                      <a16:colId xmlns:a16="http://schemas.microsoft.com/office/drawing/2014/main" val="2717503257"/>
                    </a:ext>
                  </a:extLst>
                </a:gridCol>
              </a:tblGrid>
              <a:tr h="489272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Convex</a:t>
                      </a:r>
                      <a:r>
                        <a:rPr lang="de-DE" dirty="0" smtClean="0"/>
                        <a:t>-Hull</a:t>
                      </a:r>
                      <a:r>
                        <a:rPr lang="de-DE" baseline="0" dirty="0" smtClean="0"/>
                        <a:t> Stack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6206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420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649099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1947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73508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44945"/>
                  </a:ext>
                </a:extLst>
              </a:tr>
              <a:tr h="489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46" grpId="0"/>
      <p:bldP spid="56" grpId="0"/>
      <p:bldP spid="58" grpId="0"/>
      <p:bldP spid="59" grpId="0"/>
      <p:bldP spid="60" grpId="0"/>
      <p:bldP spid="61" grpId="0"/>
      <p:bldP spid="62" grpId="0"/>
      <p:bldP spid="65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- </a:t>
            </a:r>
            <a:r>
              <a:rPr lang="en-US" dirty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Pseudo Code – Graham Scan </a:t>
            </a:r>
            <a:r>
              <a:rPr lang="en-US" b="1" dirty="0" smtClean="0"/>
              <a:t>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Swap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at [0]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Sort</a:t>
            </a:r>
            <a:r>
              <a:rPr lang="de-DE" dirty="0" smtClean="0"/>
              <a:t> all </a:t>
            </a:r>
            <a:r>
              <a:rPr lang="de-DE" dirty="0" err="1" smtClean="0"/>
              <a:t>points</a:t>
            </a:r>
            <a:r>
              <a:rPr lang="de-DE" dirty="0" smtClean="0"/>
              <a:t> in CCW </a:t>
            </a:r>
            <a:r>
              <a:rPr lang="de-DE" dirty="0" err="1" smtClean="0"/>
              <a:t>order</a:t>
            </a:r>
            <a:r>
              <a:rPr lang="de-DE" dirty="0" smtClean="0"/>
              <a:t> {p</a:t>
            </a:r>
            <a:r>
              <a:rPr lang="de-DE" baseline="-25000" dirty="0" smtClean="0"/>
              <a:t>0</a:t>
            </a:r>
            <a:r>
              <a:rPr lang="de-DE" dirty="0" smtClean="0"/>
              <a:t>, p</a:t>
            </a:r>
            <a:r>
              <a:rPr lang="de-DE" baseline="-25000" dirty="0" smtClean="0"/>
              <a:t>1</a:t>
            </a:r>
            <a:r>
              <a:rPr lang="de-DE" dirty="0" smtClean="0"/>
              <a:t>, …,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n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 = {p</a:t>
            </a:r>
            <a:r>
              <a:rPr lang="de-DE" baseline="-25000" dirty="0" smtClean="0"/>
              <a:t>0</a:t>
            </a:r>
            <a:r>
              <a:rPr lang="de-DE" dirty="0" smtClean="0"/>
              <a:t>,p</a:t>
            </a:r>
            <a:r>
              <a:rPr lang="de-DE" baseline="-25000" dirty="0" smtClean="0"/>
              <a:t>1</a:t>
            </a:r>
            <a:r>
              <a:rPr lang="de-DE" dirty="0" smtClean="0"/>
              <a:t>,p</a:t>
            </a:r>
            <a:r>
              <a:rPr lang="de-DE" baseline="-25000" dirty="0" smtClean="0"/>
              <a:t>2</a:t>
            </a:r>
            <a:r>
              <a:rPr lang="de-DE" dirty="0" smtClean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i = 3 </a:t>
            </a:r>
            <a:r>
              <a:rPr lang="de-DE" dirty="0" err="1" smtClean="0"/>
              <a:t>to</a:t>
            </a:r>
            <a:r>
              <a:rPr lang="de-DE" dirty="0" smtClean="0"/>
              <a:t> 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While</a:t>
            </a:r>
            <a:r>
              <a:rPr lang="de-DE" dirty="0" smtClean="0"/>
              <a:t> |S| &gt; 2 &amp;&amp; 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</a:t>
            </a:r>
            <a:r>
              <a:rPr lang="de-DE" baseline="-25000" dirty="0" smtClean="0"/>
              <a:t>-2</a:t>
            </a:r>
            <a:r>
              <a:rPr lang="de-DE" dirty="0" smtClean="0"/>
              <a:t>,S</a:t>
            </a:r>
            <a:r>
              <a:rPr lang="de-DE" baseline="-25000" dirty="0" smtClean="0"/>
              <a:t>-1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 err="1" smtClean="0"/>
              <a:t>S.pop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 smtClean="0"/>
              <a:t>S.push</a:t>
            </a:r>
            <a:r>
              <a:rPr lang="de-DE" dirty="0" smtClean="0"/>
              <a:t>(</a:t>
            </a:r>
            <a:r>
              <a:rPr lang="de-DE" dirty="0" err="1" smtClean="0"/>
              <a:t>p</a:t>
            </a:r>
            <a:r>
              <a:rPr lang="de-DE" baseline="-25000" dirty="0" err="1" smtClean="0"/>
              <a:t>i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</a:t>
            </a:r>
            <a:r>
              <a:rPr lang="de-DE" dirty="0" smtClean="0"/>
              <a:t>– </a:t>
            </a:r>
            <a:r>
              <a:rPr lang="en-US" dirty="0" smtClean="0"/>
              <a:t>Algorithms 	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12</a:t>
            </a:fld>
            <a:endParaRPr lang="de-DE"/>
          </a:p>
        </p:txBody>
      </p:sp>
      <p:sp>
        <p:nvSpPr>
          <p:cNvPr id="5" name="Interaktive Schaltfläche: Nächste(r) oder Weiter 4">
            <a:hlinkClick r:id="" action="ppaction://noaction" highlightClick="1"/>
          </p:cNvPr>
          <p:cNvSpPr/>
          <p:nvPr/>
        </p:nvSpPr>
        <p:spPr>
          <a:xfrm>
            <a:off x="4796725" y="2944678"/>
            <a:ext cx="2960177" cy="1883044"/>
          </a:xfrm>
          <a:prstGeom prst="actionButtonForwardNex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9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 err="1" smtClean="0"/>
              <a:t>Algorithms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Naive Convex Hull Algorithm</a:t>
            </a:r>
            <a:r>
              <a:rPr lang="en-US" dirty="0" smtClean="0"/>
              <a:t>		</a:t>
            </a:r>
          </a:p>
          <a:p>
            <a:r>
              <a:rPr lang="en-US" b="1" dirty="0" smtClean="0"/>
              <a:t>Graham Scan Algorithm</a:t>
            </a:r>
          </a:p>
          <a:p>
            <a:r>
              <a:rPr lang="en-US" dirty="0" smtClean="0"/>
              <a:t>Monotone Chain Algorithm</a:t>
            </a:r>
          </a:p>
          <a:p>
            <a:r>
              <a:rPr lang="en-US" dirty="0" smtClean="0"/>
              <a:t>Gift Wrapping Algorithm</a:t>
            </a:r>
          </a:p>
          <a:p>
            <a:r>
              <a:rPr lang="en-US" dirty="0" smtClean="0"/>
              <a:t>Divide &amp; Conquer Convex Hull Algorithm</a:t>
            </a:r>
          </a:p>
          <a:p>
            <a:r>
              <a:rPr lang="en-US" dirty="0" smtClean="0"/>
              <a:t>Incremental Convex Hull Algorithm</a:t>
            </a:r>
          </a:p>
          <a:p>
            <a:r>
              <a:rPr lang="en-US" dirty="0" smtClean="0"/>
              <a:t>Quick Hull Algorithm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600632" cy="26006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2" y="2418737"/>
            <a:ext cx="2733214" cy="2733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59" y="2443164"/>
            <a:ext cx="2708787" cy="27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9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70375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polyhedron (convex </a:t>
            </a:r>
            <a:r>
              <a:rPr lang="en-US" dirty="0" smtClean="0"/>
              <a:t>3-polytop) containing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for every facet of CH(P)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all other points of P lie in only one half space(back side)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8959" r="10746" b="10534"/>
          <a:stretch/>
        </p:blipFill>
        <p:spPr>
          <a:xfrm>
            <a:off x="1160208" y="3480074"/>
            <a:ext cx="2526890" cy="2497394"/>
          </a:xfrm>
          <a:prstGeom prst="rect">
            <a:avLst/>
          </a:prstGeo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97000"/>
            <a:ext cx="4750044" cy="3772094"/>
          </a:xfrm>
          <a:prstGeom prst="rect">
            <a:avLst/>
          </a:prstGeom>
        </p:spPr>
      </p:pic>
      <p:sp>
        <p:nvSpPr>
          <p:cNvPr id="10" name="Gleichschenkliges Dreieck 9"/>
          <p:cNvSpPr/>
          <p:nvPr/>
        </p:nvSpPr>
        <p:spPr>
          <a:xfrm>
            <a:off x="4012545" y="4115128"/>
            <a:ext cx="2113935" cy="1808153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bogener Pfeil 10"/>
          <p:cNvSpPr/>
          <p:nvPr/>
        </p:nvSpPr>
        <p:spPr>
          <a:xfrm rot="6256382" flipH="1">
            <a:off x="4574891" y="4848870"/>
            <a:ext cx="989242" cy="1041674"/>
          </a:xfrm>
          <a:prstGeom prst="circularArrow">
            <a:avLst>
              <a:gd name="adj1" fmla="val 2293"/>
              <a:gd name="adj2" fmla="val 1350414"/>
              <a:gd name="adj3" fmla="val 18397623"/>
              <a:gd name="adj4" fmla="val 4962751"/>
              <a:gd name="adj5" fmla="val 126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12545" y="5909592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Frontface – CCW-Order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552217" cy="9301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number of edges can be higher than the number of vertices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facet =</a:t>
            </a:r>
            <a:r>
              <a:rPr lang="en-US" b="1" dirty="0" smtClean="0"/>
              <a:t> </a:t>
            </a:r>
            <a:r>
              <a:rPr lang="en-US" dirty="0" smtClean="0"/>
              <a:t>convex polygon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15</a:t>
            </a:fld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3137010" y="4013682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3974009" y="4013682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3137010" y="4013682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128988" y="4847871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3974009" y="4518669"/>
            <a:ext cx="420106" cy="3292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3974009" y="3684477"/>
            <a:ext cx="419507" cy="3292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V="1">
            <a:off x="3137010" y="3685063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3574768" y="3684479"/>
            <a:ext cx="819347" cy="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393516" y="3684478"/>
            <a:ext cx="2029" cy="8341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3137010" y="4518670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3575580" y="4518669"/>
            <a:ext cx="818535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575580" y="3684480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3137010" y="4646808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rot="5400000" flipV="1">
            <a:off x="3229228" y="4747048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3139620" y="4734328"/>
            <a:ext cx="143875" cy="1123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15" y="2775857"/>
            <a:ext cx="2348159" cy="23481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312415" y="5124016"/>
            <a:ext cx="19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Icosidodecahedron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Let P be a convex polytope with n vertices.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/>
                  <a:t>The number of edges of P is at most </a:t>
                </a:r>
                <a:r>
                  <a:rPr lang="en-US" i="1" dirty="0" smtClean="0"/>
                  <a:t>3n – 6</a:t>
                </a:r>
                <a:r>
                  <a:rPr lang="en-US" dirty="0" smtClean="0"/>
                  <a:t>, and the number of facets of P is at most </a:t>
                </a:r>
                <a:r>
                  <a:rPr lang="en-US" i="1" dirty="0" smtClean="0"/>
                  <a:t>2n - 4 </a:t>
                </a:r>
                <a:endParaRPr lang="en-US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/>
                  <a:t>Euler‘s formula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𝑛𝑓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/>
                  <a:t>n</a:t>
                </a:r>
                <a:r>
                  <a:rPr lang="en-US" sz="1600" baseline="-25000" dirty="0" smtClean="0"/>
                  <a:t>e </a:t>
                </a:r>
                <a:r>
                  <a:rPr lang="en-US" sz="1600" dirty="0" smtClean="0"/>
                  <a:t>– arcs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err="1" smtClean="0"/>
                  <a:t>n</a:t>
                </a:r>
                <a:r>
                  <a:rPr lang="en-US" sz="1600" baseline="-25000" dirty="0" err="1" smtClean="0"/>
                  <a:t>f</a:t>
                </a:r>
                <a:r>
                  <a:rPr lang="en-US" sz="1600" dirty="0" smtClean="0"/>
                  <a:t> – faces count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≤2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−4 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−6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6954" t="1885" r="8154" b="6100"/>
          <a:stretch/>
        </p:blipFill>
        <p:spPr>
          <a:xfrm>
            <a:off x="6893960" y="3363531"/>
            <a:ext cx="4140486" cy="199463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893960" y="5315948"/>
            <a:ext cx="35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Cube </a:t>
            </a:r>
            <a:r>
              <a:rPr lang="de-DE" dirty="0" err="1" smtClean="0"/>
              <a:t>interpreted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planar</a:t>
            </a:r>
            <a:r>
              <a:rPr lang="de-DE" dirty="0" smtClean="0"/>
              <a:t> graph.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9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Complexity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complexity of the convex hull of a set of n points in three dimensional space is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01168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O(n)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 - </a:t>
            </a:r>
            <a:r>
              <a:rPr lang="de-DE" dirty="0" err="1" smtClean="0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2 main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extreme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finding connectivity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Saving CH in a Data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Saving Facets (Connection of points)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18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29946" y="3241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608032" y="25771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216705" y="32851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263847" y="247949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11284" y="238908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162765" y="23351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869970" y="236648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77740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8033079" y="288309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7573695" y="36279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8209907" y="32954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8823325" y="32312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9318592" y="278189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977849" y="28067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0770742" y="299097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0611492" y="31336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10868347" y="343124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10462517" y="380347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220180" y="39617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908934" y="376494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7606231" y="436994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839593" y="389561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10462517" y="401050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10824681" y="414286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9318591" y="439220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9961583" y="444667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10462516" y="457326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>
          <a:xfrm>
            <a:off x="9762091" y="4681140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8065615" y="45681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7908934" y="45506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7801055" y="4766861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>
          <a:xfrm>
            <a:off x="9162765" y="500522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9843430" y="5064206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/>
        </p:nvSpPr>
        <p:spPr>
          <a:xfrm>
            <a:off x="10214224" y="52363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>
          <a:xfrm>
            <a:off x="10724508" y="478901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>
          <a:xfrm>
            <a:off x="8565223" y="508979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>
          <a:xfrm>
            <a:off x="8457344" y="512841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>
          <a:xfrm>
            <a:off x="8317786" y="531464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>
          <a:xfrm>
            <a:off x="8636285" y="549324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9377667" y="556122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>
          <a:xfrm>
            <a:off x="10050694" y="5448209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10468509" y="3318228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>
          <a:xfrm>
            <a:off x="9372530" y="260073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9762091" y="3872825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216704" y="5172084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>
          <a:xfrm>
            <a:off x="10252752" y="2460673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>
          <a:xfrm>
            <a:off x="10060968" y="2548522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>
          <a:xfrm>
            <a:off x="10570395" y="4981917"/>
            <a:ext cx="107879" cy="107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90" y="2278986"/>
            <a:ext cx="3513307" cy="34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Doubly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Edge List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0675" y="1845734"/>
            <a:ext cx="6821797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data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represents an embedding of a planar graph in the plane and polytopes in 3D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needs </a:t>
            </a:r>
            <a:r>
              <a:rPr lang="en-US" dirty="0"/>
              <a:t>functions to work on abstract data </a:t>
            </a:r>
            <a:r>
              <a:rPr lang="en-US" dirty="0" smtClean="0"/>
              <a:t>structure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links together: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err="1" smtClean="0"/>
              <a:t>Halfedge</a:t>
            </a:r>
            <a:r>
              <a:rPr lang="en-US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Edge Connecting P1 </a:t>
            </a:r>
            <a:r>
              <a:rPr lang="en-US" dirty="0" smtClean="0">
                <a:sym typeface="Wingdings" panose="05000000000000000000" pitchFamily="2" charset="2"/>
              </a:rPr>
              <a:t> P2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(Twin) Edge Connecting P2 </a:t>
            </a:r>
            <a:r>
              <a:rPr lang="en-US" dirty="0" smtClean="0">
                <a:sym typeface="Wingdings" panose="05000000000000000000" pitchFamily="2" charset="2"/>
              </a:rPr>
              <a:t> P1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Face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complex &amp; complicated structure/programming!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19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9451" t="2940" r="15269" b="1866"/>
          <a:stretch/>
        </p:blipFill>
        <p:spPr>
          <a:xfrm>
            <a:off x="8702298" y="1845734"/>
            <a:ext cx="2138766" cy="2061275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>
            <a:off x="8815227" y="4027470"/>
            <a:ext cx="498297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9385443" y="4006921"/>
            <a:ext cx="1032553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9904288" y="4027470"/>
            <a:ext cx="513708" cy="50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10474503" y="4078840"/>
            <a:ext cx="10276" cy="10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9945384" y="5152490"/>
            <a:ext cx="539395" cy="53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9945384" y="4664467"/>
            <a:ext cx="0" cy="102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9904288" y="4078840"/>
            <a:ext cx="570215" cy="54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763856" y="4628508"/>
            <a:ext cx="10274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8774130" y="5732980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9858055" y="4628508"/>
            <a:ext cx="0" cy="11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H="1">
            <a:off x="8774130" y="4628508"/>
            <a:ext cx="108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815227" y="4536040"/>
            <a:ext cx="108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E0235-296D-4D96-AD50-7FF30F2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327981-2B27-48FA-8097-5CD64B25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Overview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Algorithms 2D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Graham Scan-Algorithm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Sample Program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Convex Hull in 3D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Complexity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Computation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Sample Program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Computer Graphic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Collision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Simulations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1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 </a:t>
            </a:r>
            <a:r>
              <a:rPr lang="de-DE" dirty="0" err="1" smtClean="0"/>
              <a:t>Structur</a:t>
            </a:r>
            <a:r>
              <a:rPr lang="de-DE" dirty="0" smtClean="0"/>
              <a:t>: </a:t>
            </a:r>
            <a:r>
              <a:rPr lang="de-DE" dirty="0" err="1" smtClean="0"/>
              <a:t>Incident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Stores </a:t>
            </a:r>
            <a:r>
              <a:rPr lang="de-DE" dirty="0" err="1" smtClean="0"/>
              <a:t>topology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polytop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440" y="2743260"/>
            <a:ext cx="5868450" cy="312583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957187" y="23739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Dimension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3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Randomized incremental algorithm</a:t>
            </a:r>
          </a:p>
          <a:p>
            <a:endParaRPr lang="en-US" i="1" dirty="0" smtClean="0"/>
          </a:p>
          <a:p>
            <a:r>
              <a:rPr lang="en-US" i="1" dirty="0" smtClean="0"/>
              <a:t>Input</a:t>
            </a:r>
          </a:p>
          <a:p>
            <a:pPr marL="201168" lvl="1" indent="0">
              <a:buNone/>
            </a:pPr>
            <a:r>
              <a:rPr lang="en-US" dirty="0" smtClean="0"/>
              <a:t>		P = Set(point</a:t>
            </a:r>
            <a:r>
              <a:rPr lang="en-US" baseline="-25000" dirty="0" smtClean="0"/>
              <a:t>1</a:t>
            </a:r>
            <a:r>
              <a:rPr lang="en-US" dirty="0" smtClean="0"/>
              <a:t>, point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point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Output</a:t>
            </a:r>
          </a:p>
          <a:p>
            <a:pPr marL="201168" lvl="1" indent="0">
              <a:buNone/>
            </a:pPr>
            <a:r>
              <a:rPr lang="en-US" dirty="0" smtClean="0"/>
              <a:t>		CH(P) 		</a:t>
            </a:r>
            <a:r>
              <a:rPr lang="en-US" i="1" dirty="0" smtClean="0"/>
              <a:t>(Convex Hull of P)</a:t>
            </a:r>
            <a:r>
              <a:rPr lang="en-US" dirty="0" smtClean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02710" cy="4023360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1) choosing 4 Points, that </a:t>
            </a:r>
            <a:r>
              <a:rPr lang="en-US" b="1" dirty="0" smtClean="0"/>
              <a:t>don’t</a:t>
            </a:r>
            <a:r>
              <a:rPr lang="en-US" dirty="0" smtClean="0"/>
              <a:t> lie in a common plane (tetrahedron)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p1 and p2 be 2 Points in P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p3 a point in P that does not lie on the line of p1 and p2 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p4 a point in P that does not lie in the plane p1,p2,p3</a:t>
            </a:r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(can’t find 4 points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 point in P in a plane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2D CH algorithm)</a:t>
            </a:r>
          </a:p>
          <a:p>
            <a:r>
              <a:rPr lang="en-US" dirty="0" smtClean="0"/>
              <a:t>2) compute random permutation p</a:t>
            </a:r>
            <a:r>
              <a:rPr lang="en-US" baseline="-25000" dirty="0" smtClean="0"/>
              <a:t>5</a:t>
            </a:r>
            <a:r>
              <a:rPr lang="en-US" dirty="0" smtClean="0"/>
              <a:t>, …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of remaining points</a:t>
            </a:r>
          </a:p>
          <a:p>
            <a:r>
              <a:rPr lang="en-US" dirty="0" smtClean="0"/>
              <a:t>3) for all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5</a:t>
            </a:r>
            <a:r>
              <a:rPr lang="en-US" i="1" dirty="0" smtClean="0"/>
              <a:t>,…,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endParaRPr lang="en-US" i="1" baseline="-25000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In a generic step of the algorithm we have to add the point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 to the convex hull of </a:t>
            </a:r>
            <a:r>
              <a:rPr lang="en-US" i="1" dirty="0" smtClean="0">
                <a:solidFill>
                  <a:schemeClr val="tx1"/>
                </a:solidFill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</a:rPr>
              <a:t>r-1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transform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to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if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in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or on it’s boundary =&gt;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else </a:t>
            </a:r>
            <a:r>
              <a:rPr lang="en-US" i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outside of 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CH(P</a:t>
            </a:r>
            <a:r>
              <a:rPr lang="en-US" i="1" baseline="-25000" dirty="0" smtClean="0">
                <a:solidFill>
                  <a:schemeClr val="tx1"/>
                </a:solidFill>
                <a:sym typeface="Wingdings" panose="05000000000000000000" pitchFamily="2" charset="2"/>
              </a:rPr>
              <a:t>r-1</a:t>
            </a:r>
            <a:r>
              <a:rPr lang="en-US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adding new point deleting old ones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22</a:t>
            </a:fld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47" y="2417734"/>
            <a:ext cx="1414633" cy="128271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9741047" y="3857414"/>
            <a:ext cx="133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Tetrahedron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65" t="2743" r="13091" b="5939"/>
          <a:stretch/>
        </p:blipFill>
        <p:spPr>
          <a:xfrm>
            <a:off x="1657511" y="2825544"/>
            <a:ext cx="2687217" cy="173254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12903" r="54274" b="63792"/>
          <a:stretch/>
        </p:blipFill>
        <p:spPr>
          <a:xfrm>
            <a:off x="5111606" y="3225824"/>
            <a:ext cx="2131996" cy="91311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 l="62122" t="44981" r="5055" b="18461"/>
          <a:stretch/>
        </p:blipFill>
        <p:spPr>
          <a:xfrm>
            <a:off x="8214103" y="3211434"/>
            <a:ext cx="2131996" cy="921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111606" y="4138938"/>
                <a:ext cx="1000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06" y="4138938"/>
                <a:ext cx="1000274" cy="276999"/>
              </a:xfrm>
              <a:prstGeom prst="rect">
                <a:avLst/>
              </a:prstGeom>
              <a:blipFill>
                <a:blip r:embed="rId5"/>
                <a:stretch>
                  <a:fillRect l="-5488" t="-2222" r="-8537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8360029" y="4133368"/>
                <a:ext cx="7604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029" y="4133368"/>
                <a:ext cx="760401" cy="276999"/>
              </a:xfrm>
              <a:prstGeom prst="rect">
                <a:avLst/>
              </a:prstGeom>
              <a:blipFill>
                <a:blip r:embed="rId6"/>
                <a:stretch>
                  <a:fillRect l="-6400" t="-2222" r="-11200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24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947851" y="27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-ReguItal"/>
              </a:rPr>
              <a:t>f </a:t>
            </a:r>
            <a:r>
              <a:rPr lang="en-US" dirty="0">
                <a:latin typeface="NimbusRomNo9L-Regu"/>
              </a:rPr>
              <a:t>is visible from </a:t>
            </a:r>
            <a:r>
              <a:rPr lang="en-US" i="1" dirty="0">
                <a:latin typeface="NimbusRomNo9L-ReguItal"/>
              </a:rPr>
              <a:t>p</a:t>
            </a:r>
            <a:r>
              <a:rPr lang="en-US" dirty="0">
                <a:latin typeface="NimbusRomNo9L-Regu"/>
              </a:rPr>
              <a:t>,</a:t>
            </a:r>
          </a:p>
          <a:p>
            <a:r>
              <a:rPr lang="de-DE" dirty="0">
                <a:latin typeface="NimbusRomNo9L-Regu"/>
              </a:rPr>
              <a:t>but not </a:t>
            </a:r>
            <a:r>
              <a:rPr lang="de-DE" dirty="0" err="1">
                <a:latin typeface="NimbusRomNo9L-Regu"/>
              </a:rPr>
              <a:t>from</a:t>
            </a:r>
            <a:r>
              <a:rPr lang="de-DE" dirty="0">
                <a:latin typeface="NimbusRomNo9L-Regu"/>
              </a:rPr>
              <a:t> </a:t>
            </a:r>
            <a:r>
              <a:rPr lang="de-DE" i="1" dirty="0">
                <a:latin typeface="NimbusRomNo9L-ReguItal"/>
              </a:rPr>
              <a:t>q</a:t>
            </a:r>
            <a:endParaRPr lang="de-DE" i="1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3900668" y="3773347"/>
            <a:ext cx="1840375" cy="60188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5741043" y="3773347"/>
            <a:ext cx="20834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8020594" y="3773347"/>
            <a:ext cx="63075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5706604" y="3773347"/>
            <a:ext cx="2944740" cy="100765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3403807" y="4781006"/>
            <a:ext cx="230279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4202508" y="4008431"/>
            <a:ext cx="1463040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669280" y="4000189"/>
            <a:ext cx="1490097" cy="451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>
            <a:off x="5706604" y="4008431"/>
            <a:ext cx="1455574" cy="50012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202508" y="4508552"/>
            <a:ext cx="150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448594" y="5497597"/>
            <a:ext cx="2732004" cy="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V="1">
            <a:off x="6169401" y="4751148"/>
            <a:ext cx="1754155" cy="75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 flipV="1">
            <a:off x="5811105" y="4754880"/>
            <a:ext cx="369493" cy="750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3448594" y="4781006"/>
            <a:ext cx="518782" cy="71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393577" y="4221169"/>
            <a:ext cx="529979" cy="529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3984171" y="4508552"/>
            <a:ext cx="214605" cy="25141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162643" y="4003557"/>
            <a:ext cx="227668" cy="21222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5687778" y="4512284"/>
            <a:ext cx="120284" cy="22713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7839415" y="2954002"/>
            <a:ext cx="196108" cy="180127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>
          <a:xfrm>
            <a:off x="7847732" y="4277176"/>
            <a:ext cx="196108" cy="18012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1" idx="4"/>
          </p:cNvCxnSpPr>
          <p:nvPr/>
        </p:nvCxnSpPr>
        <p:spPr>
          <a:xfrm>
            <a:off x="7937469" y="3134129"/>
            <a:ext cx="0" cy="7633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>
            <a:stCxn id="52" idx="0"/>
          </p:cNvCxnSpPr>
          <p:nvPr/>
        </p:nvCxnSpPr>
        <p:spPr>
          <a:xfrm flipV="1">
            <a:off x="7945786" y="4074288"/>
            <a:ext cx="0" cy="2028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8133577" y="284401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p</a:t>
            </a:r>
            <a:endParaRPr lang="de-DE" sz="2000" i="1" dirty="0"/>
          </a:p>
        </p:txBody>
      </p:sp>
      <p:sp>
        <p:nvSpPr>
          <p:cNvPr id="59" name="Textfeld 58"/>
          <p:cNvSpPr txBox="1"/>
          <p:nvPr/>
        </p:nvSpPr>
        <p:spPr>
          <a:xfrm>
            <a:off x="8066070" y="410844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q</a:t>
            </a:r>
            <a:endParaRPr lang="de-DE" sz="2000" i="1" dirty="0"/>
          </a:p>
        </p:txBody>
      </p:sp>
      <p:sp>
        <p:nvSpPr>
          <p:cNvPr id="60" name="Textfeld 59"/>
          <p:cNvSpPr txBox="1"/>
          <p:nvPr/>
        </p:nvSpPr>
        <p:spPr>
          <a:xfrm>
            <a:off x="5548548" y="404178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f</a:t>
            </a:r>
            <a:endParaRPr lang="de-DE" sz="2000" i="1" dirty="0"/>
          </a:p>
        </p:txBody>
      </p:sp>
      <p:sp>
        <p:nvSpPr>
          <p:cNvPr id="61" name="Textfeld 60"/>
          <p:cNvSpPr txBox="1"/>
          <p:nvPr/>
        </p:nvSpPr>
        <p:spPr>
          <a:xfrm>
            <a:off x="3459071" y="4308497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 smtClean="0"/>
              <a:t>h</a:t>
            </a:r>
            <a:r>
              <a:rPr lang="de-DE" sz="2000" i="1" baseline="-25000" dirty="0" err="1" smtClean="0"/>
              <a:t>f</a:t>
            </a:r>
            <a:endParaRPr lang="de-DE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22754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8" grpId="0"/>
      <p:bldP spid="59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Conflict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5601" cy="4023360"/>
          </a:xfrm>
        </p:spPr>
        <p:txBody>
          <a:bodyPr/>
          <a:lstStyle/>
          <a:p>
            <a:r>
              <a:rPr lang="en-US" dirty="0" smtClean="0"/>
              <a:t>Data structure to store</a:t>
            </a:r>
          </a:p>
          <a:p>
            <a:pPr lvl="1"/>
            <a:r>
              <a:rPr lang="en-US" dirty="0" smtClean="0"/>
              <a:t>visible facets </a:t>
            </a:r>
            <a:r>
              <a:rPr lang="en-US" i="1" dirty="0" smtClean="0"/>
              <a:t>{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m</a:t>
            </a:r>
            <a:r>
              <a:rPr lang="en-US" i="1" dirty="0" smtClean="0"/>
              <a:t>,.. } </a:t>
            </a:r>
            <a:r>
              <a:rPr lang="en-US" dirty="0" smtClean="0"/>
              <a:t>from point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endParaRPr lang="en-US" i="1" baseline="-25000" dirty="0" smtClean="0"/>
          </a:p>
          <a:p>
            <a:pPr lvl="2"/>
            <a:r>
              <a:rPr lang="en-US" dirty="0" smtClean="0"/>
              <a:t>as conflicts</a:t>
            </a:r>
          </a:p>
          <a:p>
            <a:pPr lvl="1"/>
            <a:r>
              <a:rPr lang="en-US" dirty="0"/>
              <a:t>visible </a:t>
            </a:r>
            <a:r>
              <a:rPr lang="en-US" dirty="0" smtClean="0"/>
              <a:t>points </a:t>
            </a:r>
            <a:r>
              <a:rPr lang="en-US" i="1" dirty="0" smtClean="0"/>
              <a:t>{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i="1" dirty="0"/>
              <a:t>, </a:t>
            </a:r>
            <a:r>
              <a:rPr lang="en-US" i="1" dirty="0" smtClean="0"/>
              <a:t>p</a:t>
            </a:r>
            <a:r>
              <a:rPr lang="en-US" i="1" baseline="-25000" dirty="0" smtClean="0"/>
              <a:t>m</a:t>
            </a:r>
            <a:r>
              <a:rPr lang="en-US" i="1" dirty="0"/>
              <a:t>,.. } </a:t>
            </a:r>
            <a:r>
              <a:rPr lang="en-US" dirty="0"/>
              <a:t>from point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  <a:p>
            <a:pPr lvl="2"/>
            <a:r>
              <a:rPr lang="en-US" dirty="0"/>
              <a:t>as </a:t>
            </a:r>
            <a:r>
              <a:rPr lang="en-US" dirty="0" smtClean="0"/>
              <a:t>conflicts</a:t>
            </a:r>
          </a:p>
          <a:p>
            <a:pPr lvl="1"/>
            <a:r>
              <a:rPr lang="en-US" dirty="0" smtClean="0"/>
              <a:t>methods for finding Conflicts-Partners</a:t>
            </a:r>
          </a:p>
          <a:p>
            <a:pPr lvl="2"/>
            <a:r>
              <a:rPr lang="en-US" i="1" dirty="0" err="1" smtClean="0"/>
              <a:t>P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(f)</a:t>
            </a:r>
            <a:r>
              <a:rPr lang="en-US" dirty="0" smtClean="0"/>
              <a:t> – List of Points in Conflict with Face f</a:t>
            </a:r>
            <a:endParaRPr lang="en-US" dirty="0"/>
          </a:p>
          <a:p>
            <a:pPr lvl="2"/>
            <a:r>
              <a:rPr lang="en-US" i="1" dirty="0" err="1" smtClean="0"/>
              <a:t>F</a:t>
            </a:r>
            <a:r>
              <a:rPr lang="en-US" i="1" baseline="-25000" dirty="0" err="1" smtClean="0"/>
              <a:t>conflict</a:t>
            </a:r>
            <a:r>
              <a:rPr lang="en-US" i="1" dirty="0" smtClean="0"/>
              <a:t>(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– List of </a:t>
            </a:r>
            <a:r>
              <a:rPr lang="en-US" dirty="0" smtClean="0"/>
              <a:t>Faces </a:t>
            </a:r>
            <a:r>
              <a:rPr lang="en-US" dirty="0"/>
              <a:t>in Conflict </a:t>
            </a:r>
            <a:r>
              <a:rPr lang="en-US" dirty="0" smtClean="0"/>
              <a:t>with Point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569465" y="2836153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569465" y="3292109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8569465" y="3735822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8569465" y="417953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569465" y="4631340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/>
          </a:p>
        </p:txBody>
      </p:sp>
      <p:sp>
        <p:nvSpPr>
          <p:cNvPr id="12" name="Ellipse 11"/>
          <p:cNvSpPr/>
          <p:nvPr/>
        </p:nvSpPr>
        <p:spPr>
          <a:xfrm>
            <a:off x="8569465" y="5083145"/>
            <a:ext cx="283222" cy="258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10283628" y="2946849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275536" y="3398655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0275536" y="4299492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10249912" y="3842051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10275536" y="4750980"/>
            <a:ext cx="283222" cy="2589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7" idx="6"/>
            <a:endCxn id="14" idx="2"/>
          </p:cNvCxnSpPr>
          <p:nvPr/>
        </p:nvCxnSpPr>
        <p:spPr>
          <a:xfrm>
            <a:off x="8852687" y="2965626"/>
            <a:ext cx="1422849" cy="562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stCxn id="8" idx="6"/>
            <a:endCxn id="14" idx="2"/>
          </p:cNvCxnSpPr>
          <p:nvPr/>
        </p:nvCxnSpPr>
        <p:spPr>
          <a:xfrm>
            <a:off x="8852687" y="3421582"/>
            <a:ext cx="1422849" cy="106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6"/>
            <a:endCxn id="15" idx="2"/>
          </p:cNvCxnSpPr>
          <p:nvPr/>
        </p:nvCxnSpPr>
        <p:spPr>
          <a:xfrm>
            <a:off x="8852687" y="4309008"/>
            <a:ext cx="1422849" cy="119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11" idx="7"/>
            <a:endCxn id="13" idx="3"/>
          </p:cNvCxnSpPr>
          <p:nvPr/>
        </p:nvCxnSpPr>
        <p:spPr>
          <a:xfrm flipV="1">
            <a:off x="8811210" y="3167873"/>
            <a:ext cx="1513895" cy="150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11" idx="7"/>
            <a:endCxn id="14" idx="3"/>
          </p:cNvCxnSpPr>
          <p:nvPr/>
        </p:nvCxnSpPr>
        <p:spPr>
          <a:xfrm flipV="1">
            <a:off x="8811210" y="3619679"/>
            <a:ext cx="1505803" cy="10495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1" idx="6"/>
            <a:endCxn id="15" idx="2"/>
          </p:cNvCxnSpPr>
          <p:nvPr/>
        </p:nvCxnSpPr>
        <p:spPr>
          <a:xfrm flipV="1">
            <a:off x="8852687" y="4428965"/>
            <a:ext cx="1422849" cy="331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stCxn id="11" idx="6"/>
            <a:endCxn id="17" idx="2"/>
          </p:cNvCxnSpPr>
          <p:nvPr/>
        </p:nvCxnSpPr>
        <p:spPr>
          <a:xfrm>
            <a:off x="8852687" y="4760813"/>
            <a:ext cx="1422849" cy="119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7"/>
            <a:endCxn id="16" idx="3"/>
          </p:cNvCxnSpPr>
          <p:nvPr/>
        </p:nvCxnSpPr>
        <p:spPr>
          <a:xfrm flipV="1">
            <a:off x="8811210" y="4063075"/>
            <a:ext cx="1480179" cy="1057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12" idx="6"/>
            <a:endCxn id="15" idx="3"/>
          </p:cNvCxnSpPr>
          <p:nvPr/>
        </p:nvCxnSpPr>
        <p:spPr>
          <a:xfrm flipV="1">
            <a:off x="8852687" y="4520516"/>
            <a:ext cx="1464326" cy="69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12" idx="6"/>
            <a:endCxn id="17" idx="2"/>
          </p:cNvCxnSpPr>
          <p:nvPr/>
        </p:nvCxnSpPr>
        <p:spPr>
          <a:xfrm flipV="1">
            <a:off x="8852687" y="4880453"/>
            <a:ext cx="1422849" cy="332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9551299" y="2399743"/>
            <a:ext cx="0" cy="601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9069468" y="1953218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conflicts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8327253" y="2384893"/>
            <a:ext cx="7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points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0048010" y="2381388"/>
            <a:ext cx="74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>
            <a:off x="8224628" y="5367000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P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(f)</a:t>
            </a:r>
            <a:endParaRPr lang="de-DE" i="1" dirty="0"/>
          </a:p>
        </p:txBody>
      </p:sp>
      <p:sp>
        <p:nvSpPr>
          <p:cNvPr id="44" name="Textfeld 43"/>
          <p:cNvSpPr txBox="1"/>
          <p:nvPr/>
        </p:nvSpPr>
        <p:spPr>
          <a:xfrm>
            <a:off x="9874338" y="5367000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conflict</a:t>
            </a:r>
            <a:r>
              <a:rPr lang="de-DE" i="1" dirty="0" smtClean="0"/>
              <a:t>(</a:t>
            </a:r>
            <a:r>
              <a:rPr lang="de-DE" i="1" dirty="0" err="1" smtClean="0"/>
              <a:t>p</a:t>
            </a:r>
            <a:r>
              <a:rPr lang="de-DE" i="1" baseline="-25000" dirty="0" err="1" smtClean="0"/>
              <a:t>t</a:t>
            </a:r>
            <a:r>
              <a:rPr lang="de-DE" i="1" dirty="0" smtClean="0"/>
              <a:t>)</a:t>
            </a:r>
            <a:endParaRPr lang="de-DE" i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534297" y="4533409"/>
            <a:ext cx="3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chemeClr val="bg1"/>
                </a:solidFill>
              </a:rPr>
              <a:t>p</a:t>
            </a:r>
            <a:r>
              <a:rPr lang="de-DE" i="1" baseline="-25000" dirty="0" err="1" smtClean="0">
                <a:solidFill>
                  <a:schemeClr val="bg1"/>
                </a:solidFill>
              </a:rPr>
              <a:t>t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10301521" y="422855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f</a:t>
            </a:r>
            <a:endParaRPr lang="de-DE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Algorithm</a:t>
            </a:r>
            <a:r>
              <a:rPr lang="en-US" dirty="0" smtClean="0"/>
              <a:t> CONVEXHULL(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Input. </a:t>
            </a:r>
            <a:r>
              <a:rPr lang="en-US" dirty="0" smtClean="0"/>
              <a:t>A set </a:t>
            </a:r>
            <a:r>
              <a:rPr lang="en-US" i="1" dirty="0" smtClean="0"/>
              <a:t>P</a:t>
            </a:r>
            <a:r>
              <a:rPr lang="en-US" dirty="0" smtClean="0"/>
              <a:t> of n points in three-space.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smtClean="0"/>
              <a:t>Output. </a:t>
            </a:r>
            <a:r>
              <a:rPr lang="en-US" dirty="0" smtClean="0"/>
              <a:t>The convex hull </a:t>
            </a:r>
            <a:r>
              <a:rPr lang="en-US" i="1" dirty="0" smtClean="0"/>
              <a:t>CH(P)</a:t>
            </a:r>
            <a:r>
              <a:rPr lang="en-US" dirty="0" smtClean="0"/>
              <a:t> of </a:t>
            </a:r>
            <a:r>
              <a:rPr lang="en-US" i="1" dirty="0" smtClean="0"/>
              <a:t>P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1.	Find four points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p</a:t>
            </a:r>
            <a:r>
              <a:rPr lang="en-US" i="1" baseline="-25000" dirty="0" smtClean="0"/>
              <a:t>3</a:t>
            </a:r>
            <a:r>
              <a:rPr lang="en-US" i="1" dirty="0" smtClean="0"/>
              <a:t>, p</a:t>
            </a:r>
            <a:r>
              <a:rPr lang="en-US" i="1" baseline="-25000" dirty="0" smtClean="0"/>
              <a:t>4</a:t>
            </a:r>
            <a:r>
              <a:rPr lang="en-US" i="1" dirty="0" smtClean="0"/>
              <a:t> </a:t>
            </a:r>
            <a:r>
              <a:rPr lang="en-US" dirty="0" smtClean="0"/>
              <a:t>in </a:t>
            </a:r>
            <a:r>
              <a:rPr lang="en-US" i="1" dirty="0" smtClean="0"/>
              <a:t>P</a:t>
            </a:r>
            <a:r>
              <a:rPr lang="en-US" dirty="0" smtClean="0"/>
              <a:t> that form a tetrahedron.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2.	</a:t>
            </a:r>
            <a:r>
              <a:rPr lang="en-US" i="1" dirty="0" smtClean="0"/>
              <a:t>C </a:t>
            </a:r>
            <a:r>
              <a:rPr lang="en-US" i="1" dirty="0" smtClean="0">
                <a:sym typeface="Wingdings" panose="05000000000000000000" pitchFamily="2" charset="2"/>
              </a:rPr>
              <a:t> CH({p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3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4</a:t>
            </a:r>
            <a:r>
              <a:rPr lang="en-US" i="1" dirty="0" smtClean="0">
                <a:sym typeface="Wingdings" panose="05000000000000000000" pitchFamily="2" charset="2"/>
              </a:rPr>
              <a:t>})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3.	Compute a random permutation </a:t>
            </a:r>
            <a:r>
              <a:rPr lang="en-US" i="1" dirty="0" smtClean="0">
                <a:sym typeface="Wingdings" panose="05000000000000000000" pitchFamily="2" charset="2"/>
              </a:rPr>
              <a:t>p</a:t>
            </a:r>
            <a:r>
              <a:rPr lang="en-US" i="1" baseline="-25000" dirty="0" smtClean="0">
                <a:sym typeface="Wingdings" panose="05000000000000000000" pitchFamily="2" charset="2"/>
              </a:rPr>
              <a:t>5</a:t>
            </a:r>
            <a:r>
              <a:rPr lang="en-US" i="1" dirty="0" smtClean="0">
                <a:sym typeface="Wingdings" panose="05000000000000000000" pitchFamily="2" charset="2"/>
              </a:rPr>
              <a:t>, p</a:t>
            </a:r>
            <a:r>
              <a:rPr lang="en-US" i="1" baseline="-25000" dirty="0" smtClean="0">
                <a:sym typeface="Wingdings" panose="05000000000000000000" pitchFamily="2" charset="2"/>
              </a:rPr>
              <a:t>6</a:t>
            </a:r>
            <a:r>
              <a:rPr lang="en-US" i="1" dirty="0" smtClean="0">
                <a:sym typeface="Wingdings" panose="05000000000000000000" pitchFamily="2" charset="2"/>
              </a:rPr>
              <a:t>, …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n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of the remaining points.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4.	Initialize the conflict graph </a:t>
            </a:r>
            <a:r>
              <a:rPr lang="en-US" i="1" dirty="0" smtClean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 with all visible pairs 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t</a:t>
            </a:r>
            <a:r>
              <a:rPr lang="en-US" i="1" dirty="0" smtClean="0">
                <a:sym typeface="Wingdings" panose="05000000000000000000" pitchFamily="2" charset="2"/>
              </a:rPr>
              <a:t>, f)</a:t>
            </a:r>
            <a:r>
              <a:rPr lang="en-US" dirty="0" smtClean="0">
                <a:sym typeface="Wingdings" panose="05000000000000000000" pitchFamily="2" charset="2"/>
              </a:rPr>
              <a:t>, where </a:t>
            </a:r>
            <a:r>
              <a:rPr lang="en-US" i="1" dirty="0" smtClean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 is a facet of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smtClean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 &gt;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5. 	</a:t>
            </a:r>
            <a:r>
              <a:rPr lang="en-US" b="1" dirty="0" smtClean="0">
                <a:sym typeface="Wingdings" panose="05000000000000000000" pitchFamily="2" charset="2"/>
              </a:rPr>
              <a:t>for </a:t>
            </a:r>
            <a:r>
              <a:rPr lang="en-US" i="1" dirty="0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 5 </a:t>
            </a:r>
            <a:r>
              <a:rPr lang="en-US" b="1" dirty="0" smtClean="0">
                <a:sym typeface="Wingdings" panose="05000000000000000000" pitchFamily="2" charset="2"/>
              </a:rPr>
              <a:t>to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n</a:t>
            </a:r>
            <a:endParaRPr lang="en-US" b="1" i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6.		</a:t>
            </a:r>
            <a:r>
              <a:rPr lang="en-US" b="1" dirty="0" smtClean="0">
                <a:sym typeface="Wingdings" panose="05000000000000000000" pitchFamily="2" charset="2"/>
              </a:rPr>
              <a:t>do</a:t>
            </a:r>
            <a:r>
              <a:rPr lang="en-US" dirty="0" smtClean="0">
                <a:sym typeface="Wingdings" panose="05000000000000000000" pitchFamily="2" charset="2"/>
              </a:rPr>
              <a:t>(* Insert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into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: *)</a:t>
            </a:r>
            <a:endParaRPr lang="en-US" b="1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7.			</a:t>
            </a:r>
            <a:r>
              <a:rPr lang="en-US" b="1" dirty="0" smtClean="0">
                <a:sym typeface="Wingdings" panose="05000000000000000000" pitchFamily="2" charset="2"/>
              </a:rPr>
              <a:t>if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is not empty (* that is, 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lies outside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8.				</a:t>
            </a:r>
            <a:r>
              <a:rPr lang="en-US" b="1" dirty="0" smtClean="0">
                <a:sym typeface="Wingdings" panose="05000000000000000000" pitchFamily="2" charset="2"/>
              </a:rPr>
              <a:t>then</a:t>
            </a:r>
            <a:r>
              <a:rPr lang="en-US" dirty="0" smtClean="0">
                <a:sym typeface="Wingdings" panose="05000000000000000000" pitchFamily="2" charset="2"/>
              </a:rPr>
              <a:t> Delete all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 from </a:t>
            </a:r>
            <a:r>
              <a:rPr lang="en-US" i="1" dirty="0" smtClean="0">
                <a:sym typeface="Wingdings" panose="05000000000000000000" pitchFamily="2" charset="2"/>
              </a:rPr>
              <a:t>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9.					Walk along the boundary of the visible region of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dirty="0" smtClean="0">
                <a:sym typeface="Wingdings" panose="05000000000000000000" pitchFamily="2" charset="2"/>
              </a:rPr>
              <a:t> (which consists exactly of the facets in </a:t>
            </a:r>
            <a:r>
              <a:rPr lang="en-US" i="1" dirty="0" err="1" smtClean="0">
                <a:sym typeface="Wingdings" panose="05000000000000000000" pitchFamily="2" charset="2"/>
              </a:rPr>
              <a:t>F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) and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				create  a list </a:t>
            </a:r>
            <a:r>
              <a:rPr lang="en-US" i="1" dirty="0" smtClean="0">
                <a:sym typeface="Wingdings" panose="05000000000000000000" pitchFamily="2" charset="2"/>
              </a:rPr>
              <a:t>L</a:t>
            </a:r>
            <a:r>
              <a:rPr lang="en-US" dirty="0" smtClean="0">
                <a:sym typeface="Wingdings" panose="05000000000000000000" pitchFamily="2" charset="2"/>
              </a:rPr>
              <a:t> of Horizon edges in order.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10.</a:t>
            </a:r>
            <a:r>
              <a:rPr lang="en-US" dirty="0" smtClean="0">
                <a:sym typeface="Wingdings" panose="05000000000000000000" pitchFamily="2" charset="2"/>
              </a:rPr>
              <a:t> 					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sz="2400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11.						</a:t>
            </a:r>
            <a:r>
              <a:rPr lang="en-US" sz="2100" b="1" dirty="0" smtClean="0">
                <a:sym typeface="Wingdings" panose="05000000000000000000" pitchFamily="2" charset="2"/>
              </a:rPr>
              <a:t>do</a:t>
            </a:r>
            <a:r>
              <a:rPr lang="en-US" sz="2100" dirty="0" smtClean="0">
                <a:sym typeface="Wingdings" panose="05000000000000000000" pitchFamily="2" charset="2"/>
              </a:rPr>
              <a:t> Connect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  <a:r>
              <a:rPr lang="en-US" sz="2100" dirty="0" smtClean="0">
                <a:sym typeface="Wingdings" panose="05000000000000000000" pitchFamily="2" charset="2"/>
              </a:rPr>
              <a:t>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dirty="0" smtClean="0">
                <a:sym typeface="Wingdings" panose="05000000000000000000" pitchFamily="2" charset="2"/>
              </a:rPr>
              <a:t> by creating a triangular 							      facet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12.							</a:t>
            </a:r>
            <a:r>
              <a:rPr lang="en-US" sz="2100" b="1" dirty="0" smtClean="0">
                <a:sym typeface="Wingdings" panose="05000000000000000000" pitchFamily="2" charset="2"/>
              </a:rPr>
              <a:t>if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b="1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is coplanar with its neighbor 								    facet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along </a:t>
            </a:r>
            <a:r>
              <a:rPr lang="en-US" sz="2100" i="1" dirty="0" smtClean="0">
                <a:sym typeface="Wingdings" panose="05000000000000000000" pitchFamily="2" charset="2"/>
              </a:rPr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13.							    </a:t>
            </a:r>
            <a:r>
              <a:rPr lang="en-US" sz="2100" b="1" dirty="0" smtClean="0">
                <a:sym typeface="Wingdings" panose="05000000000000000000" pitchFamily="2" charset="2"/>
              </a:rPr>
              <a:t>then</a:t>
            </a:r>
            <a:r>
              <a:rPr lang="en-US" sz="2100" dirty="0" smtClean="0">
                <a:sym typeface="Wingdings" panose="05000000000000000000" pitchFamily="2" charset="2"/>
              </a:rPr>
              <a:t> Merge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 into one facet, 								              whose conflict list is the 								              same as that of </a:t>
            </a:r>
            <a:r>
              <a:rPr lang="en-US" sz="2100" i="1" dirty="0" smtClean="0">
                <a:sym typeface="Wingdings" panose="05000000000000000000" pitchFamily="2" charset="2"/>
              </a:rPr>
              <a:t>f‘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14.							</a:t>
            </a:r>
            <a:r>
              <a:rPr lang="en-US" sz="2100" b="1" dirty="0" smtClean="0">
                <a:sym typeface="Wingdings" panose="05000000000000000000" pitchFamily="2" charset="2"/>
              </a:rPr>
              <a:t>else</a:t>
            </a:r>
            <a:r>
              <a:rPr lang="en-US" sz="2100" dirty="0" smtClean="0">
                <a:sym typeface="Wingdings" panose="05000000000000000000" pitchFamily="2" charset="2"/>
              </a:rPr>
              <a:t> (* Determine conflicts for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: *)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15.							         Create a node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dirty="0" smtClean="0">
                <a:sym typeface="Wingdings" panose="05000000000000000000" pitchFamily="2" charset="2"/>
              </a:rPr>
              <a:t> in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16.							         Let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1</a:t>
            </a:r>
            <a:r>
              <a:rPr lang="en-US" sz="2100" dirty="0" smtClean="0">
                <a:sym typeface="Wingdings" panose="05000000000000000000" pitchFamily="2" charset="2"/>
              </a:rPr>
              <a:t> and </a:t>
            </a:r>
            <a:r>
              <a:rPr lang="en-US" sz="2100" i="1" dirty="0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smtClean="0">
                <a:sym typeface="Wingdings" panose="05000000000000000000" pitchFamily="2" charset="2"/>
              </a:rPr>
              <a:t>2</a:t>
            </a:r>
            <a:r>
              <a:rPr lang="en-US" sz="2100" dirty="0" smtClean="0">
                <a:sym typeface="Wingdings" panose="05000000000000000000" pitchFamily="2" charset="2"/>
              </a:rPr>
              <a:t> be the facets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incident to e in the old </a:t>
            </a:r>
          </a:p>
          <a:p>
            <a:pPr marL="201168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ym typeface="Wingdings" panose="05000000000000000000" pitchFamily="2" charset="2"/>
              </a:rPr>
              <a:t>							         convex hull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ym typeface="Wingdings" panose="05000000000000000000" pitchFamily="2" charset="2"/>
              </a:rPr>
              <a:t>17.							</a:t>
            </a:r>
            <a:r>
              <a:rPr lang="en-US" i="1" dirty="0" smtClean="0">
                <a:sym typeface="Wingdings" panose="05000000000000000000" pitchFamily="2" charset="2"/>
              </a:rPr>
              <a:t>         P(e) 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1</a:t>
            </a:r>
            <a:r>
              <a:rPr lang="en-US" i="1" dirty="0" smtClean="0">
                <a:sym typeface="Wingdings" panose="05000000000000000000" pitchFamily="2" charset="2"/>
              </a:rPr>
              <a:t>) U										</a:t>
            </a:r>
            <a:r>
              <a:rPr lang="en-US" i="1" dirty="0" err="1" smtClean="0">
                <a:sym typeface="Wingdings" panose="05000000000000000000" pitchFamily="2" charset="2"/>
              </a:rPr>
              <a:t>P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i="1" dirty="0" smtClean="0">
                <a:sym typeface="Wingdings" panose="05000000000000000000" pitchFamily="2" charset="2"/>
              </a:rPr>
              <a:t>(f</a:t>
            </a:r>
            <a:r>
              <a:rPr lang="en-US" i="1" baseline="-25000" dirty="0" smtClean="0">
                <a:sym typeface="Wingdings" panose="05000000000000000000" pitchFamily="2" charset="2"/>
              </a:rPr>
              <a:t>2</a:t>
            </a:r>
            <a:r>
              <a:rPr lang="en-US" i="1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</a:t>
            </a:r>
            <a:r>
              <a:rPr lang="de-DE" dirty="0" smtClean="0"/>
              <a:t>– 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486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18.							         </a:t>
            </a:r>
            <a:r>
              <a:rPr lang="en-US" sz="2100" b="1" dirty="0" smtClean="0">
                <a:sym typeface="Wingdings" panose="05000000000000000000" pitchFamily="2" charset="2"/>
              </a:rPr>
              <a:t>for</a:t>
            </a:r>
            <a:r>
              <a:rPr lang="en-US" sz="2100" dirty="0" smtClean="0">
                <a:sym typeface="Wingdings" panose="05000000000000000000" pitchFamily="2" charset="2"/>
              </a:rPr>
              <a:t> all points </a:t>
            </a:r>
            <a:r>
              <a:rPr lang="en-US" sz="2100" i="1" dirty="0" smtClean="0">
                <a:sym typeface="Wingdings" panose="05000000000000000000" pitchFamily="2" charset="2"/>
              </a:rPr>
              <a:t>p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de-DE" i="1" dirty="0"/>
              <a:t>∈</a:t>
            </a:r>
            <a:r>
              <a:rPr lang="en-US" sz="2100" dirty="0" smtClean="0">
                <a:sym typeface="Wingdings" panose="05000000000000000000" pitchFamily="2" charset="2"/>
              </a:rPr>
              <a:t> </a:t>
            </a:r>
            <a:r>
              <a:rPr lang="en-US" sz="2100" i="1" dirty="0" smtClean="0">
                <a:sym typeface="Wingdings" panose="05000000000000000000" pitchFamily="2" charset="2"/>
              </a:rPr>
              <a:t>P(e)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19.								</a:t>
            </a:r>
            <a:r>
              <a:rPr lang="en-US" sz="2100" b="1" dirty="0" smtClean="0">
                <a:sym typeface="Wingdings" panose="05000000000000000000" pitchFamily="2" charset="2"/>
              </a:rPr>
              <a:t>do </a:t>
            </a:r>
            <a:r>
              <a:rPr lang="en-US" sz="2100" dirty="0" smtClean="0">
                <a:sym typeface="Wingdings" panose="05000000000000000000" pitchFamily="2" charset="2"/>
              </a:rPr>
              <a:t>If f is visible from p, 									      add (</a:t>
            </a:r>
            <a:r>
              <a:rPr lang="en-US" sz="2100" i="1" dirty="0" err="1" smtClean="0">
                <a:sym typeface="Wingdings" panose="05000000000000000000" pitchFamily="2" charset="2"/>
              </a:rPr>
              <a:t>p,f</a:t>
            </a:r>
            <a:r>
              <a:rPr lang="en-US" sz="2100" dirty="0" smtClean="0">
                <a:sym typeface="Wingdings" panose="05000000000000000000" pitchFamily="2" charset="2"/>
              </a:rPr>
              <a:t>) to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20.					Delete the node corresponding to 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baseline="-25000" dirty="0" smtClean="0">
                <a:sym typeface="Wingdings" panose="05000000000000000000" pitchFamily="2" charset="2"/>
              </a:rPr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and the 						nodes corresponding to the facets in </a:t>
            </a:r>
            <a:r>
              <a:rPr lang="en-US" sz="2100" i="1" dirty="0" err="1" smtClean="0">
                <a:sym typeface="Wingdings" panose="05000000000000000000" pitchFamily="2" charset="2"/>
              </a:rPr>
              <a:t>F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conflict</a:t>
            </a:r>
            <a:r>
              <a:rPr lang="en-US" sz="2100" i="1" dirty="0" smtClean="0">
                <a:sym typeface="Wingdings" panose="05000000000000000000" pitchFamily="2" charset="2"/>
              </a:rPr>
              <a:t>(</a:t>
            </a:r>
            <a:r>
              <a:rPr lang="en-US" sz="2100" i="1" dirty="0" err="1" smtClean="0">
                <a:sym typeface="Wingdings" panose="05000000000000000000" pitchFamily="2" charset="2"/>
              </a:rPr>
              <a:t>p</a:t>
            </a:r>
            <a:r>
              <a:rPr lang="en-US" sz="2100" i="1" baseline="-25000" dirty="0" err="1" smtClean="0">
                <a:sym typeface="Wingdings" panose="05000000000000000000" pitchFamily="2" charset="2"/>
              </a:rPr>
              <a:t>r</a:t>
            </a:r>
            <a:r>
              <a:rPr lang="en-US" sz="2100" i="1" dirty="0" smtClean="0">
                <a:sym typeface="Wingdings" panose="05000000000000000000" pitchFamily="2" charset="2"/>
              </a:rPr>
              <a:t>)</a:t>
            </a:r>
            <a:r>
              <a:rPr lang="en-US" sz="2100" dirty="0" smtClean="0">
                <a:sym typeface="Wingdings" panose="05000000000000000000" pitchFamily="2" charset="2"/>
              </a:rPr>
              <a:t> 						from </a:t>
            </a:r>
            <a:r>
              <a:rPr lang="en-US" sz="2100" i="1" dirty="0" smtClean="0">
                <a:sym typeface="Wingdings" panose="05000000000000000000" pitchFamily="2" charset="2"/>
              </a:rPr>
              <a:t>G</a:t>
            </a:r>
            <a:r>
              <a:rPr lang="en-US" sz="2100" dirty="0" smtClean="0">
                <a:sym typeface="Wingdings" panose="05000000000000000000" pitchFamily="2" charset="2"/>
              </a:rPr>
              <a:t>, together with their incident arcs.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ym typeface="Wingdings" panose="05000000000000000000" pitchFamily="2" charset="2"/>
              </a:rPr>
              <a:t>21.	</a:t>
            </a:r>
            <a:r>
              <a:rPr lang="en-US" sz="2100" b="1" dirty="0" smtClean="0">
                <a:sym typeface="Wingdings" panose="05000000000000000000" pitchFamily="2" charset="2"/>
              </a:rPr>
              <a:t>return </a:t>
            </a:r>
            <a:r>
              <a:rPr lang="en-US" sz="2100" i="1" dirty="0" smtClean="0">
                <a:sym typeface="Wingdings" panose="05000000000000000000" pitchFamily="2" charset="2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7280" y="4802481"/>
            <a:ext cx="9207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Mark de Berg / </a:t>
            </a:r>
            <a:r>
              <a:rPr lang="en-US" sz="1000" dirty="0" err="1"/>
              <a:t>Otfried</a:t>
            </a:r>
            <a:r>
              <a:rPr lang="en-US" sz="1000" dirty="0"/>
              <a:t> Cheong / Marc van </a:t>
            </a:r>
            <a:r>
              <a:rPr lang="en-US" sz="1000" dirty="0" err="1"/>
              <a:t>Kreveld</a:t>
            </a:r>
            <a:r>
              <a:rPr lang="en-US" sz="1000" dirty="0"/>
              <a:t> / Mark </a:t>
            </a:r>
            <a:r>
              <a:rPr lang="en-US" sz="1000" dirty="0" err="1"/>
              <a:t>Overmars</a:t>
            </a:r>
            <a:r>
              <a:rPr lang="en-US" sz="1000" dirty="0"/>
              <a:t>: Computational Geometry, Algorithms and Applications Springer 2008 (3. </a:t>
            </a:r>
            <a:r>
              <a:rPr lang="en-US" sz="1000" dirty="0" err="1"/>
              <a:t>Aufl</a:t>
            </a:r>
            <a:r>
              <a:rPr lang="en-US" sz="1000" dirty="0"/>
              <a:t>.), ISBN </a:t>
            </a:r>
            <a:r>
              <a:rPr lang="en-US" sz="1000" dirty="0" smtClean="0"/>
              <a:t>978-3-540-77973-5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802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– Algorithmen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Starting with a Tetrahedron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 non-Coplanar points of the Set 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Compute random permutation for remaining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Initialize the Conflict-Graph with Tetrahedron &amp; remaining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Loop over all remaining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Check if Conflict Graph of current point is Empty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True: continue with next point (point is inside current C. Hull)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False: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Delete Faces &amp; Build up the Horizon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Go along the Horizon &amp; Create new Faces with the current Point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/>
              <a:t>Check for new Conflicts between new Face &amp; remaining Points (not </a:t>
            </a:r>
            <a:r>
              <a:rPr lang="en-US" dirty="0"/>
              <a:t>c</a:t>
            </a:r>
            <a:r>
              <a:rPr lang="en-US" dirty="0" smtClean="0"/>
              <a:t>. Point)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Delete Old Conflicts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73" y="1842676"/>
            <a:ext cx="544373" cy="493608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969539" y="2915145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9388812" y="2915145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>
            <a:stCxn id="6" idx="6"/>
            <a:endCxn id="9" idx="2"/>
          </p:cNvCxnSpPr>
          <p:nvPr/>
        </p:nvCxnSpPr>
        <p:spPr>
          <a:xfrm>
            <a:off x="9082087" y="2970494"/>
            <a:ext cx="306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endCxn id="9" idx="2"/>
          </p:cNvCxnSpPr>
          <p:nvPr/>
        </p:nvCxnSpPr>
        <p:spPr>
          <a:xfrm flipV="1">
            <a:off x="9116625" y="2970494"/>
            <a:ext cx="272187" cy="432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9388812" y="3075809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9388812" y="3239531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9388812" y="3403253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8969539" y="3060543"/>
            <a:ext cx="112548" cy="102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8969539" y="3199864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8933979" y="3310561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cxnSp>
        <p:nvCxnSpPr>
          <p:cNvPr id="30" name="Gerader Verbinder 29"/>
          <p:cNvCxnSpPr>
            <a:stCxn id="9" idx="2"/>
            <a:endCxn id="24" idx="6"/>
          </p:cNvCxnSpPr>
          <p:nvPr/>
        </p:nvCxnSpPr>
        <p:spPr>
          <a:xfrm flipH="1">
            <a:off x="9082087" y="2970494"/>
            <a:ext cx="306725" cy="2847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21" idx="2"/>
            <a:endCxn id="24" idx="6"/>
          </p:cNvCxnSpPr>
          <p:nvPr/>
        </p:nvCxnSpPr>
        <p:spPr>
          <a:xfrm flipH="1" flipV="1">
            <a:off x="9082087" y="3255213"/>
            <a:ext cx="306725" cy="396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stCxn id="20" idx="2"/>
          </p:cNvCxnSpPr>
          <p:nvPr/>
        </p:nvCxnSpPr>
        <p:spPr>
          <a:xfrm flipH="1">
            <a:off x="9126047" y="3131158"/>
            <a:ext cx="262765" cy="270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21" idx="2"/>
          </p:cNvCxnSpPr>
          <p:nvPr/>
        </p:nvCxnSpPr>
        <p:spPr>
          <a:xfrm flipH="1">
            <a:off x="9126047" y="3294880"/>
            <a:ext cx="262765" cy="106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22" idx="2"/>
          </p:cNvCxnSpPr>
          <p:nvPr/>
        </p:nvCxnSpPr>
        <p:spPr>
          <a:xfrm flipH="1" flipV="1">
            <a:off x="9126047" y="3401726"/>
            <a:ext cx="262765" cy="568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8992431" y="4099286"/>
            <a:ext cx="112548" cy="102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/>
          <p:cNvSpPr txBox="1"/>
          <p:nvPr/>
        </p:nvSpPr>
        <p:spPr>
          <a:xfrm>
            <a:off x="8939308" y="4144354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sp>
        <p:nvSpPr>
          <p:cNvPr id="48" name="Ellipse 47"/>
          <p:cNvSpPr/>
          <p:nvPr/>
        </p:nvSpPr>
        <p:spPr>
          <a:xfrm>
            <a:off x="9413526" y="4084675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/>
          <p:cNvSpPr txBox="1"/>
          <p:nvPr/>
        </p:nvSpPr>
        <p:spPr>
          <a:xfrm>
            <a:off x="9344182" y="4136866"/>
            <a:ext cx="13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…</a:t>
            </a:r>
            <a:endParaRPr lang="de-DE" sz="1000" dirty="0"/>
          </a:p>
        </p:txBody>
      </p:sp>
      <p:sp>
        <p:nvSpPr>
          <p:cNvPr id="52" name="Ellipse 51"/>
          <p:cNvSpPr/>
          <p:nvPr/>
        </p:nvSpPr>
        <p:spPr>
          <a:xfrm>
            <a:off x="8992431" y="4451660"/>
            <a:ext cx="112548" cy="110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>
          <a:xfrm>
            <a:off x="9411704" y="4451660"/>
            <a:ext cx="112548" cy="11069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4" name="Gerader Verbinder 53"/>
          <p:cNvCxnSpPr>
            <a:stCxn id="52" idx="6"/>
            <a:endCxn id="53" idx="2"/>
          </p:cNvCxnSpPr>
          <p:nvPr/>
        </p:nvCxnSpPr>
        <p:spPr>
          <a:xfrm>
            <a:off x="9104979" y="4507009"/>
            <a:ext cx="306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7731799" y="2517248"/>
            <a:ext cx="1821739" cy="9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7731798" y="3597103"/>
            <a:ext cx="1821740" cy="10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>
            <a:off x="7731799" y="2872862"/>
            <a:ext cx="1821739" cy="7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7731798" y="4391941"/>
            <a:ext cx="1821740" cy="3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12903" r="54274" b="63792"/>
          <a:stretch/>
        </p:blipFill>
        <p:spPr>
          <a:xfrm>
            <a:off x="8334514" y="4892045"/>
            <a:ext cx="1219024" cy="522097"/>
          </a:xfrm>
          <a:prstGeom prst="rect">
            <a:avLst/>
          </a:prstGeom>
        </p:spPr>
      </p:pic>
      <p:cxnSp>
        <p:nvCxnSpPr>
          <p:cNvPr id="61" name="Gerader Verbinder 60"/>
          <p:cNvCxnSpPr/>
          <p:nvPr/>
        </p:nvCxnSpPr>
        <p:spPr>
          <a:xfrm>
            <a:off x="7731798" y="4675193"/>
            <a:ext cx="1821740" cy="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>
            <a:off x="7731798" y="5609978"/>
            <a:ext cx="1821740" cy="2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76" y="4558725"/>
            <a:ext cx="1851570" cy="132503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8567451" y="3000621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6495554" y="3000621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7"/>
          <a:srcRect l="20440" t="5457" r="18542"/>
          <a:stretch/>
        </p:blipFill>
        <p:spPr>
          <a:xfrm>
            <a:off x="1183979" y="3903670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81253" y="6050257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 - </a:t>
            </a:r>
            <a:r>
              <a:rPr lang="de-DE" sz="1100" dirty="0" err="1" smtClean="0"/>
              <a:t>Robotics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44" y="2109012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448383" y="3400693"/>
            <a:ext cx="2345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 – </a:t>
            </a:r>
            <a:r>
              <a:rPr lang="de-DE" sz="1100" dirty="0" err="1" smtClean="0"/>
              <a:t>Geographic</a:t>
            </a:r>
            <a:r>
              <a:rPr lang="de-DE" sz="1100" dirty="0" smtClean="0"/>
              <a:t> </a:t>
            </a:r>
            <a:r>
              <a:rPr lang="de-DE" sz="1100" dirty="0" smtClean="0"/>
              <a:t>Information Systems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465738" y="2109012"/>
            <a:ext cx="1750760" cy="146497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376867" y="3535440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 – Integrated Circuit design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3635601" y="5883755"/>
            <a:ext cx="21226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 – Computer-</a:t>
            </a:r>
            <a:r>
              <a:rPr lang="de-DE" sz="1100" dirty="0" err="1" smtClean="0"/>
              <a:t>Aided</a:t>
            </a:r>
            <a:r>
              <a:rPr lang="de-DE" sz="1100" dirty="0" smtClean="0"/>
              <a:t> Engineering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16" y="4338600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152190" y="5529205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 - Databases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8613124" y="6092953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 </a:t>
            </a:r>
            <a:r>
              <a:rPr lang="de-DE" sz="1100" dirty="0"/>
              <a:t>– Computer </a:t>
            </a:r>
            <a:r>
              <a:rPr lang="de-DE" sz="1100" dirty="0" smtClean="0"/>
              <a:t>Vision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9898803" y="2005873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9898802" y="1978933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9815991" y="3251676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 – Computer Vision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6765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=&gt; total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CONVEX HULL at </a:t>
            </a:r>
            <a:r>
              <a:rPr lang="de-DE" dirty="0" err="1" smtClean="0"/>
              <a:t>most</a:t>
            </a:r>
            <a:r>
              <a:rPr lang="de-DE" dirty="0" smtClean="0"/>
              <a:t>: 6n – 20</a:t>
            </a:r>
          </a:p>
          <a:p>
            <a:r>
              <a:rPr lang="de-DE" dirty="0" smtClean="0"/>
              <a:t>1. Stage </a:t>
            </a:r>
          </a:p>
          <a:p>
            <a:pPr lvl="1"/>
            <a:r>
              <a:rPr lang="de-DE" dirty="0" err="1" smtClean="0"/>
              <a:t>Thetrahedon</a:t>
            </a:r>
            <a:r>
              <a:rPr lang="de-DE" dirty="0" smtClean="0"/>
              <a:t> =&gt; 4 </a:t>
            </a:r>
            <a:r>
              <a:rPr lang="de-DE" dirty="0" err="1" smtClean="0"/>
              <a:t>facets</a:t>
            </a:r>
            <a:endParaRPr lang="de-DE" dirty="0"/>
          </a:p>
          <a:p>
            <a:r>
              <a:rPr lang="de-DE" dirty="0" smtClean="0"/>
              <a:t>Every </a:t>
            </a:r>
            <a:r>
              <a:rPr lang="de-DE" dirty="0" err="1" smtClean="0"/>
              <a:t>next</a:t>
            </a:r>
            <a:r>
              <a:rPr lang="de-DE" dirty="0" smtClean="0"/>
              <a:t> Stage</a:t>
            </a:r>
          </a:p>
          <a:p>
            <a:pPr lvl="1"/>
            <a:r>
              <a:rPr lang="de-DE" dirty="0" smtClean="0"/>
              <a:t>New </a:t>
            </a:r>
            <a:r>
              <a:rPr lang="de-DE" dirty="0" err="1" smtClean="0"/>
              <a:t>facets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connecting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endParaRPr lang="de-DE" dirty="0" smtClean="0"/>
          </a:p>
          <a:p>
            <a:pPr lvl="1"/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Ch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) 	</a:t>
            </a:r>
            <a:r>
              <a:rPr lang="de-DE" dirty="0" err="1" smtClean="0"/>
              <a:t>deg</a:t>
            </a:r>
            <a:r>
              <a:rPr lang="de-DE" dirty="0" smtClean="0"/>
              <a:t>(</a:t>
            </a:r>
            <a:r>
              <a:rPr lang="de-DE" dirty="0" err="1" smtClean="0"/>
              <a:t>pr</a:t>
            </a:r>
            <a:r>
              <a:rPr lang="de-DE" dirty="0" smtClean="0"/>
              <a:t>, CH(</a:t>
            </a:r>
            <a:r>
              <a:rPr lang="de-DE" dirty="0" err="1" smtClean="0"/>
              <a:t>Pr</a:t>
            </a:r>
            <a:r>
              <a:rPr lang="de-DE" dirty="0" smtClean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𝐶𝐻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4+6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72" y="4996440"/>
                <a:ext cx="5371342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7508929" y="5191932"/>
            <a:ext cx="902385" cy="36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3126000"/>
                <a:ext cx="3723905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𝐶𝐻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20" y="2071870"/>
                <a:ext cx="4687822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−12−12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643" y="4180131"/>
                <a:ext cx="202645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 mit Linie 1 9"/>
          <p:cNvSpPr/>
          <p:nvPr/>
        </p:nvSpPr>
        <p:spPr>
          <a:xfrm>
            <a:off x="9391972" y="4439433"/>
            <a:ext cx="2572719" cy="744974"/>
          </a:xfrm>
          <a:prstGeom prst="borderCallout1">
            <a:avLst>
              <a:gd name="adj1" fmla="val 45429"/>
              <a:gd name="adj2" fmla="val -4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(</a:t>
            </a:r>
            <a:r>
              <a:rPr lang="de-DE" dirty="0" err="1" smtClean="0"/>
              <a:t>bound</a:t>
            </a:r>
            <a:r>
              <a:rPr lang="de-DE" dirty="0" smtClean="0"/>
              <a:t>) total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Analysis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 </a:t>
            </a:r>
            <a:r>
              <a:rPr lang="de-DE" dirty="0" err="1" smtClean="0"/>
              <a:t>points</a:t>
            </a:r>
            <a:r>
              <a:rPr lang="de-DE" dirty="0" smtClean="0"/>
              <a:t> in R³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computed</a:t>
            </a:r>
            <a:r>
              <a:rPr lang="de-DE" dirty="0" smtClean="0"/>
              <a:t> in O(n log n) </a:t>
            </a:r>
            <a:r>
              <a:rPr lang="de-DE" dirty="0" err="1" smtClean="0"/>
              <a:t>randomized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time.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a 3D convex hull program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2D &amp; 3D convex hull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parameter arguments as runtime-arguments (-h  help shows all possible arguments)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OpenGL for the visualization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https://github.com/jonassorgenfrei/convexHull3D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01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r>
              <a:rPr lang="de-DE" dirty="0" smtClean="0"/>
              <a:t>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706065206"/>
              </p:ext>
            </p:extLst>
          </p:nvPr>
        </p:nvGraphicFramePr>
        <p:xfrm>
          <a:off x="1097281" y="1833937"/>
          <a:ext cx="10058400" cy="4304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0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Convex</a:t>
            </a:r>
            <a:r>
              <a:rPr lang="de-DE" dirty="0"/>
              <a:t> Hull 3D -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2248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running time (expected) </a:t>
            </a:r>
            <a:r>
              <a:rPr lang="en-US" b="1" dirty="0" smtClean="0"/>
              <a:t>O(n log 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generalizes to </a:t>
            </a:r>
            <a:r>
              <a:rPr lang="en-US" b="1" dirty="0" smtClean="0"/>
              <a:t>higher dimensions </a:t>
            </a:r>
            <a:r>
              <a:rPr lang="en-US" dirty="0" smtClean="0"/>
              <a:t>(optimal in the worst case)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best </a:t>
            </a:r>
            <a:r>
              <a:rPr lang="en-US" b="1" dirty="0" smtClean="0"/>
              <a:t>deterministic</a:t>
            </a:r>
            <a:r>
              <a:rPr lang="en-US" dirty="0" smtClean="0"/>
              <a:t> convex hull algorithm for odd-dimensional spaces is based on a (quite complicated) de-randomization of this algorithm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improvements for applications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parallelize algorithm </a:t>
            </a:r>
            <a:r>
              <a:rPr lang="en-US" dirty="0" smtClean="0">
                <a:sym typeface="Wingdings" panose="05000000000000000000" pitchFamily="2" charset="2"/>
              </a:rPr>
              <a:t> use on Hardware (GPU)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2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Gift wrapping–algorithm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O(n²) worst case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Divide-and-conquer </a:t>
            </a:r>
          </a:p>
          <a:p>
            <a:pPr lvl="1"/>
            <a:r>
              <a:rPr lang="en-US" dirty="0" smtClean="0"/>
              <a:t>O(n log 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437944" y="2389744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437944" y="4995977"/>
            <a:ext cx="15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IMAGE!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0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488" r="139" b="198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3D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Collision Detection in Computer Animation / Computer Games</a:t>
            </a:r>
          </a:p>
          <a:p>
            <a:pPr lvl="1"/>
            <a:r>
              <a:rPr lang="en-US" dirty="0" smtClean="0"/>
              <a:t>speed up (when result is negative most of the time)</a:t>
            </a:r>
          </a:p>
          <a:p>
            <a:pPr lvl="1"/>
            <a:r>
              <a:rPr lang="en-US" dirty="0" smtClean="0"/>
              <a:t>less costly then actual polyhedron</a:t>
            </a:r>
          </a:p>
          <a:p>
            <a:pPr lvl="1"/>
            <a:r>
              <a:rPr lang="en-US" dirty="0" smtClean="0"/>
              <a:t>better approximation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38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090598" y="3642662"/>
            <a:ext cx="19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Bounding</a:t>
            </a:r>
            <a:r>
              <a:rPr lang="de-DE" b="1" dirty="0" smtClean="0"/>
              <a:t> </a:t>
            </a:r>
            <a:r>
              <a:rPr lang="de-DE" b="1" dirty="0" err="1" smtClean="0"/>
              <a:t>Volumes</a:t>
            </a:r>
            <a:endParaRPr lang="de-DE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4" b="24732"/>
          <a:stretch/>
        </p:blipFill>
        <p:spPr>
          <a:xfrm>
            <a:off x="1356851" y="4357350"/>
            <a:ext cx="5719055" cy="1452752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1632155" y="4237705"/>
            <a:ext cx="5073445" cy="2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1632155" y="5903003"/>
            <a:ext cx="5073445" cy="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99964" y="3866649"/>
            <a:ext cx="14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bound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499964" y="5946556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faster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03" r="19955" b="2418"/>
          <a:stretch/>
        </p:blipFill>
        <p:spPr>
          <a:xfrm>
            <a:off x="7335476" y="2239766"/>
            <a:ext cx="3984785" cy="266100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240487" y="486005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sp>
        <p:nvSpPr>
          <p:cNvPr id="19" name="Textfeld 18"/>
          <p:cNvSpPr txBox="1"/>
          <p:nvPr/>
        </p:nvSpPr>
        <p:spPr>
          <a:xfrm>
            <a:off x="1581610" y="563770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497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b="1" dirty="0" smtClean="0"/>
              <a:t>Simulations in Movies as Special Effects &amp; CGI (in Houdini)</a:t>
            </a:r>
          </a:p>
          <a:p>
            <a:pPr marL="201168" lvl="1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3D animation software</a:t>
            </a:r>
          </a:p>
          <a:p>
            <a:pPr lvl="1"/>
            <a:r>
              <a:rPr lang="en-US" dirty="0" smtClean="0"/>
              <a:t>especially for simulations &amp; procedural generation</a:t>
            </a:r>
          </a:p>
          <a:p>
            <a:pPr lvl="1"/>
            <a:r>
              <a:rPr lang="en-US" dirty="0" smtClean="0"/>
              <a:t>contains lot of computational geometry implementations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Bullet Solver</a:t>
            </a:r>
          </a:p>
          <a:p>
            <a:pPr lvl="1"/>
            <a:r>
              <a:rPr lang="en-US" dirty="0" smtClean="0"/>
              <a:t>physic engine for 3D collision detection for simulations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omputer games &amp; visual effects in movies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39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2434656"/>
            <a:ext cx="2247900" cy="3828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50" y="1845734"/>
            <a:ext cx="2295630" cy="491493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19217" y="5787004"/>
            <a:ext cx="3236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1100" dirty="0">
                <a:hlinkClick r:id="rId4"/>
              </a:rPr>
              <a:t>https://www.sidefx.com/community/h17-launch/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631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7024" y="5931949"/>
            <a:ext cx="4994910" cy="543858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9" y="2527008"/>
            <a:ext cx="1532715" cy="153271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"/>
          <a:stretch/>
        </p:blipFill>
        <p:spPr>
          <a:xfrm>
            <a:off x="1876566" y="2570266"/>
            <a:ext cx="1446501" cy="14334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5" y="1864494"/>
            <a:ext cx="1851570" cy="132503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7" y="4421193"/>
            <a:ext cx="2620537" cy="1223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3" b="100000" l="21263" r="58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9825046" y="3029157"/>
            <a:ext cx="4246274" cy="31162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26" b="100000" l="58283" r="968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>
          <a:xfrm>
            <a:off x="7753149" y="3029157"/>
            <a:ext cx="4246274" cy="311620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/>
          <a:srcRect l="20440" t="5457" r="18542"/>
          <a:stretch/>
        </p:blipFill>
        <p:spPr>
          <a:xfrm>
            <a:off x="3871800" y="3464626"/>
            <a:ext cx="1864608" cy="216683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3769074" y="5611213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[1]</a:t>
            </a:r>
            <a:endParaRPr lang="de-DE" sz="11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25" y="2258115"/>
            <a:ext cx="2796221" cy="1327999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03864" y="3549796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[2]</a:t>
            </a:r>
            <a:endParaRPr lang="de-DE" sz="11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9"/>
          <a:stretch/>
        </p:blipFill>
        <p:spPr>
          <a:xfrm>
            <a:off x="5822212" y="3903670"/>
            <a:ext cx="1456221" cy="121851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733341" y="5083640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[3]</a:t>
            </a:r>
            <a:endParaRPr lang="de-DE" sz="1100" dirty="0"/>
          </a:p>
        </p:txBody>
      </p:sp>
      <p:sp>
        <p:nvSpPr>
          <p:cNvPr id="18" name="Textfeld 17"/>
          <p:cNvSpPr txBox="1"/>
          <p:nvPr/>
        </p:nvSpPr>
        <p:spPr>
          <a:xfrm>
            <a:off x="4806320" y="3189524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[4]</a:t>
            </a:r>
            <a:endParaRPr lang="de-DE" sz="11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4" y="4332162"/>
            <a:ext cx="1983026" cy="123939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7958380" y="546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260978" y="5522767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[5]</a:t>
            </a:r>
            <a:endParaRPr lang="de-DE" sz="1100" dirty="0"/>
          </a:p>
        </p:txBody>
      </p:sp>
      <p:sp>
        <p:nvSpPr>
          <p:cNvPr id="22" name="Textfeld 21"/>
          <p:cNvSpPr txBox="1"/>
          <p:nvPr/>
        </p:nvSpPr>
        <p:spPr>
          <a:xfrm>
            <a:off x="9870719" y="6121489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[6]</a:t>
            </a:r>
            <a:endParaRPr lang="de-DE" sz="11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12455"/>
          <a:stretch/>
        </p:blipFill>
        <p:spPr>
          <a:xfrm>
            <a:off x="10085592" y="1812458"/>
            <a:ext cx="1686052" cy="129091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060" r="50397" b="5774"/>
          <a:stretch/>
        </p:blipFill>
        <p:spPr>
          <a:xfrm>
            <a:off x="10085591" y="1785518"/>
            <a:ext cx="1686052" cy="1300072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002780" y="3058261"/>
            <a:ext cx="343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[7]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563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21" grpId="0"/>
      <p:bldP spid="2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Renderering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6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</a:t>
            </a:r>
            <a:r>
              <a:rPr lang="en-US" dirty="0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Batch </a:t>
            </a:r>
            <a:r>
              <a:rPr lang="de-DE" b="1" dirty="0" err="1" smtClean="0"/>
              <a:t>Culling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1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 Applications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42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547937"/>
            <a:ext cx="2857500" cy="17621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7280" y="4751307"/>
            <a:ext cx="74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annual conference for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papers using computational geometry algorithms &amp; convex hull algorithms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304318" y="5250115"/>
            <a:ext cx="3666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https://www.siggraph.org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http://kesen.realtimerendering.com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617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– </a:t>
            </a:r>
            <a:r>
              <a:rPr lang="de-DE" dirty="0" err="1" smtClean="0"/>
              <a:t>for</a:t>
            </a:r>
            <a:r>
              <a:rPr lang="de-DE" dirty="0" smtClean="0"/>
              <a:t> Developers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2325713"/>
            <a:ext cx="4221846" cy="10973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43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878582" y="5436928"/>
            <a:ext cx="30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https://www.cgal.org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github.com/CGAL/cgal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1097280" y="3767217"/>
            <a:ext cx="4717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Various Algorithms for Computational Geometry</a:t>
            </a:r>
          </a:p>
          <a:p>
            <a:endParaRPr lang="en-US" dirty="0" smtClean="0"/>
          </a:p>
          <a:p>
            <a:r>
              <a:rPr lang="en-US" dirty="0" smtClean="0"/>
              <a:t>C++ Library</a:t>
            </a:r>
          </a:p>
          <a:p>
            <a:endParaRPr lang="en-US" dirty="0" smtClean="0"/>
          </a:p>
          <a:p>
            <a:r>
              <a:rPr lang="en-US" dirty="0" smtClean="0"/>
              <a:t>Licensing: GPL3+ &amp; commercial license </a:t>
            </a:r>
          </a:p>
          <a:p>
            <a:endParaRPr lang="en-US" dirty="0" smtClean="0"/>
          </a:p>
          <a:p>
            <a:r>
              <a:rPr lang="en-US" dirty="0" smtClean="0"/>
              <a:t>Demo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ZUSAMMENFASSUNG GESAMMT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 smtClean="0"/>
              <a:t>Mark </a:t>
            </a:r>
            <a:r>
              <a:rPr lang="en-US" sz="1100" dirty="0"/>
              <a:t>de Berg / </a:t>
            </a:r>
            <a:r>
              <a:rPr lang="en-US" sz="1100" dirty="0" err="1"/>
              <a:t>Otfried</a:t>
            </a:r>
            <a:r>
              <a:rPr lang="en-US" sz="1100" dirty="0"/>
              <a:t> Cheong / Marc van </a:t>
            </a:r>
            <a:r>
              <a:rPr lang="en-US" sz="1100" dirty="0" err="1"/>
              <a:t>Kreveld</a:t>
            </a:r>
            <a:r>
              <a:rPr lang="en-US" sz="1100" dirty="0"/>
              <a:t> / Mark </a:t>
            </a:r>
            <a:r>
              <a:rPr lang="en-US" sz="1100" dirty="0" err="1"/>
              <a:t>Overmars</a:t>
            </a:r>
            <a:r>
              <a:rPr lang="en-US" sz="1100" dirty="0"/>
              <a:t>: Computational Geometry, Algorithms and Applications Springer 2008 (3. </a:t>
            </a:r>
            <a:r>
              <a:rPr lang="en-US" sz="1100" dirty="0" err="1"/>
              <a:t>Aufl</a:t>
            </a:r>
            <a:r>
              <a:rPr lang="en-US" sz="1100" dirty="0"/>
              <a:t>.), ISBN </a:t>
            </a:r>
            <a:r>
              <a:rPr lang="en-US" sz="1100" dirty="0" smtClean="0"/>
              <a:t>978-3-540-77973-5</a:t>
            </a:r>
          </a:p>
          <a:p>
            <a:pPr marL="0" indent="0">
              <a:buNone/>
            </a:pPr>
            <a:r>
              <a:rPr lang="en-US" sz="1100" dirty="0" smtClean="0"/>
              <a:t>Convex Hull in 3D Dimensions – Peter </a:t>
            </a:r>
            <a:r>
              <a:rPr lang="en-US" sz="1100" dirty="0" err="1" smtClean="0"/>
              <a:t>Felkel</a:t>
            </a:r>
            <a:r>
              <a:rPr lang="en-US" sz="1100" dirty="0" smtClean="0"/>
              <a:t> </a:t>
            </a:r>
            <a:r>
              <a:rPr lang="en-US" sz="1100" dirty="0" err="1" smtClean="0"/>
              <a:t>Fel</a:t>
            </a:r>
            <a:r>
              <a:rPr lang="en-US" sz="1100" dirty="0" smtClean="0"/>
              <a:t> CTU Prague – Version 23.10.2014</a:t>
            </a:r>
          </a:p>
          <a:p>
            <a:pPr marL="0" indent="0">
              <a:buNone/>
            </a:pPr>
            <a:r>
              <a:rPr lang="en-US" sz="1100" dirty="0"/>
              <a:t>GPU accelerated Convex Hull Computation - Min </a:t>
            </a:r>
            <a:r>
              <a:rPr lang="en-US" sz="1100" dirty="0" err="1"/>
              <a:t>Tanga</a:t>
            </a:r>
            <a:r>
              <a:rPr lang="en-US" sz="1100" dirty="0"/>
              <a:t>, </a:t>
            </a:r>
            <a:r>
              <a:rPr lang="en-US" sz="1100" dirty="0" err="1"/>
              <a:t>Jie-yi</a:t>
            </a:r>
            <a:r>
              <a:rPr lang="en-US" sz="1100" dirty="0"/>
              <a:t> </a:t>
            </a:r>
            <a:r>
              <a:rPr lang="en-US" sz="1100" dirty="0" err="1"/>
              <a:t>Zhaoa</a:t>
            </a:r>
            <a:r>
              <a:rPr lang="en-US" sz="1100" dirty="0"/>
              <a:t>, </a:t>
            </a:r>
            <a:r>
              <a:rPr lang="en-US" sz="1100" dirty="0" err="1"/>
              <a:t>Ruo-feng</a:t>
            </a:r>
            <a:r>
              <a:rPr lang="en-US" sz="1100" dirty="0"/>
              <a:t> Tonga, Dinesh </a:t>
            </a:r>
            <a:r>
              <a:rPr lang="en-US" sz="1100" dirty="0" err="1"/>
              <a:t>Manochab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www.cs.ucr.edu</a:t>
            </a:r>
            <a:r>
              <a:rPr lang="en-US" sz="1100" dirty="0">
                <a:hlinkClick r:id="rId2"/>
              </a:rPr>
              <a:t>/~eldawy/18SCS133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https://www.sidefx.com/community/h17-launch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pPr marL="0" indent="0">
              <a:buNone/>
            </a:pPr>
            <a:r>
              <a:rPr lang="en-US" sz="1100" dirty="0"/>
              <a:t>http://www.cs.sfu.ca/~binay/813.2011/DCEL.pdf</a:t>
            </a:r>
            <a:endParaRPr lang="en-US" sz="11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3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</a:t>
            </a:r>
            <a:r>
              <a:rPr lang="de-DE" dirty="0" err="1" smtClean="0"/>
              <a:t>Ref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D. R. Chand and S. S. </a:t>
            </a:r>
            <a:r>
              <a:rPr lang="en-US" dirty="0" err="1"/>
              <a:t>Kapur</a:t>
            </a:r>
            <a:r>
              <a:rPr lang="en-US" dirty="0"/>
              <a:t>. An algorithm for convex </a:t>
            </a:r>
            <a:r>
              <a:rPr lang="en-US" dirty="0" smtClean="0"/>
              <a:t>polytopes</a:t>
            </a:r>
            <a:r>
              <a:rPr lang="en-US" dirty="0"/>
              <a:t>. </a:t>
            </a:r>
            <a:r>
              <a:rPr lang="en-US" i="1" dirty="0"/>
              <a:t>J. </a:t>
            </a:r>
            <a:r>
              <a:rPr lang="en-US" i="1" dirty="0" smtClean="0"/>
              <a:t>ACM</a:t>
            </a:r>
            <a:r>
              <a:rPr lang="en-US" dirty="0" smtClean="0"/>
              <a:t>,</a:t>
            </a:r>
            <a:r>
              <a:rPr lang="de-DE" dirty="0" smtClean="0"/>
              <a:t>17:78–86</a:t>
            </a:r>
            <a:r>
              <a:rPr lang="de-DE" dirty="0"/>
              <a:t>, 1970</a:t>
            </a:r>
            <a:r>
              <a:rPr lang="de-DE" dirty="0" smtClean="0"/>
              <a:t>.</a:t>
            </a:r>
          </a:p>
          <a:p>
            <a:r>
              <a:rPr lang="en-US" dirty="0"/>
              <a:t>B. Chazelle. An optimal convex hull algorithm in any fixed dimension. </a:t>
            </a:r>
            <a:r>
              <a:rPr lang="en-US" i="1" dirty="0" smtClean="0"/>
              <a:t>Discrete </a:t>
            </a:r>
            <a:r>
              <a:rPr lang="de-DE" i="1" dirty="0" err="1" smtClean="0"/>
              <a:t>Comput</a:t>
            </a:r>
            <a:r>
              <a:rPr lang="de-DE" i="1" dirty="0"/>
              <a:t>. Geom.</a:t>
            </a:r>
            <a:r>
              <a:rPr lang="de-DE" dirty="0"/>
              <a:t>, 10:377–409, </a:t>
            </a:r>
            <a:r>
              <a:rPr lang="de-DE" dirty="0" smtClean="0"/>
              <a:t>1993</a:t>
            </a:r>
          </a:p>
          <a:p>
            <a:r>
              <a:rPr lang="en-US" dirty="0"/>
              <a:t>K. L. Clarkson and P.W. Shor. Applications of random sampling in </a:t>
            </a:r>
            <a:r>
              <a:rPr lang="en-US" dirty="0" smtClean="0"/>
              <a:t>computational </a:t>
            </a:r>
            <a:r>
              <a:rPr lang="de-DE" dirty="0" err="1" smtClean="0"/>
              <a:t>geometry</a:t>
            </a:r>
            <a:r>
              <a:rPr lang="de-DE" dirty="0"/>
              <a:t>, II. </a:t>
            </a:r>
            <a:r>
              <a:rPr lang="de-DE" i="1" dirty="0" err="1"/>
              <a:t>Discrete</a:t>
            </a:r>
            <a:r>
              <a:rPr lang="de-DE" i="1" dirty="0"/>
              <a:t> </a:t>
            </a:r>
            <a:r>
              <a:rPr lang="de-DE" i="1" dirty="0" err="1"/>
              <a:t>Comput</a:t>
            </a:r>
            <a:r>
              <a:rPr lang="de-DE" i="1" dirty="0"/>
              <a:t>. Geom.</a:t>
            </a:r>
            <a:r>
              <a:rPr lang="de-DE" dirty="0"/>
              <a:t>, 4:387–421, </a:t>
            </a:r>
            <a:r>
              <a:rPr lang="de-DE" dirty="0" smtClean="0"/>
              <a:t>1989</a:t>
            </a:r>
          </a:p>
          <a:p>
            <a:r>
              <a:rPr lang="en-US" dirty="0"/>
              <a:t>M. </a:t>
            </a:r>
            <a:r>
              <a:rPr lang="en-US" dirty="0" err="1"/>
              <a:t>Kallay</a:t>
            </a:r>
            <a:r>
              <a:rPr lang="en-US" dirty="0"/>
              <a:t>. The complexity of incremental convex hull algorithms in </a:t>
            </a:r>
            <a:r>
              <a:rPr lang="en-US" i="1" dirty="0"/>
              <a:t>Rd</a:t>
            </a:r>
            <a:r>
              <a:rPr lang="en-US" dirty="0"/>
              <a:t>. </a:t>
            </a:r>
            <a:r>
              <a:rPr lang="en-US" i="1" dirty="0" smtClean="0"/>
              <a:t>Inform. </a:t>
            </a:r>
            <a:r>
              <a:rPr lang="de-DE" i="1" dirty="0" err="1" smtClean="0"/>
              <a:t>Process</a:t>
            </a:r>
            <a:r>
              <a:rPr lang="de-DE" i="1" dirty="0"/>
              <a:t>. </a:t>
            </a:r>
            <a:r>
              <a:rPr lang="de-DE" i="1" dirty="0" err="1"/>
              <a:t>Lett</a:t>
            </a:r>
            <a:r>
              <a:rPr lang="de-DE" i="1" dirty="0"/>
              <a:t>.</a:t>
            </a:r>
            <a:r>
              <a:rPr lang="de-DE" dirty="0"/>
              <a:t>, </a:t>
            </a:r>
            <a:r>
              <a:rPr lang="de-DE" dirty="0" smtClean="0"/>
              <a:t>19:197, 1984</a:t>
            </a:r>
          </a:p>
          <a:p>
            <a:r>
              <a:rPr lang="en-US" dirty="0"/>
              <a:t>C. O’ ’</a:t>
            </a:r>
            <a:r>
              <a:rPr lang="en-US" dirty="0" err="1"/>
              <a:t>Du’nlaing</a:t>
            </a:r>
            <a:r>
              <a:rPr lang="en-US" dirty="0"/>
              <a:t> and C. K. Yap. A “retraction” method for planning the motion </a:t>
            </a:r>
            <a:r>
              <a:rPr lang="en-US" dirty="0" smtClean="0"/>
              <a:t>of </a:t>
            </a:r>
            <a:r>
              <a:rPr lang="pt-BR" dirty="0" smtClean="0"/>
              <a:t>a </a:t>
            </a:r>
            <a:r>
              <a:rPr lang="pt-BR" dirty="0"/>
              <a:t>disk. </a:t>
            </a:r>
            <a:r>
              <a:rPr lang="pt-BR" i="1" dirty="0"/>
              <a:t>J. Algorithms</a:t>
            </a:r>
            <a:r>
              <a:rPr lang="pt-BR" dirty="0"/>
              <a:t>, 6:104–111, </a:t>
            </a:r>
            <a:r>
              <a:rPr lang="pt-BR" dirty="0" smtClean="0"/>
              <a:t>1985</a:t>
            </a:r>
            <a:endParaRPr lang="pt-BR" dirty="0"/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S. J. Hong. Convex hulls of finite sets of points in two </a:t>
            </a:r>
            <a:r>
              <a:rPr lang="en-US" dirty="0" smtClean="0"/>
              <a:t>and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/>
              <a:t>dimensions</a:t>
            </a:r>
            <a:r>
              <a:rPr lang="de-DE" dirty="0"/>
              <a:t>. </a:t>
            </a:r>
            <a:r>
              <a:rPr lang="de-DE" i="1" dirty="0" err="1"/>
              <a:t>Commun</a:t>
            </a:r>
            <a:r>
              <a:rPr lang="de-DE" i="1" dirty="0"/>
              <a:t>. ACM</a:t>
            </a:r>
            <a:r>
              <a:rPr lang="de-DE" dirty="0"/>
              <a:t>, 20:87–93, 1977</a:t>
            </a:r>
            <a:r>
              <a:rPr lang="de-DE" dirty="0" smtClean="0"/>
              <a:t>.</a:t>
            </a:r>
          </a:p>
          <a:p>
            <a:r>
              <a:rPr lang="en-US" dirty="0"/>
              <a:t>F. P. </a:t>
            </a:r>
            <a:r>
              <a:rPr lang="en-US" dirty="0" err="1"/>
              <a:t>Preparata</a:t>
            </a:r>
            <a:r>
              <a:rPr lang="en-US" dirty="0"/>
              <a:t> and M. I. </a:t>
            </a:r>
            <a:r>
              <a:rPr lang="en-US" dirty="0" err="1"/>
              <a:t>Shamos</a:t>
            </a:r>
            <a:r>
              <a:rPr lang="en-US" dirty="0"/>
              <a:t>. </a:t>
            </a:r>
            <a:r>
              <a:rPr lang="en-US" i="1" dirty="0"/>
              <a:t>Computational Geometry: An </a:t>
            </a:r>
            <a:r>
              <a:rPr lang="en-US" i="1" dirty="0" smtClean="0"/>
              <a:t>Introduction</a:t>
            </a:r>
            <a:r>
              <a:rPr lang="en-US" dirty="0" smtClean="0"/>
              <a:t>. </a:t>
            </a:r>
            <a:r>
              <a:rPr lang="de-DE" dirty="0" smtClean="0"/>
              <a:t>Springer-Verlag</a:t>
            </a:r>
            <a:r>
              <a:rPr lang="de-DE" dirty="0"/>
              <a:t>, </a:t>
            </a:r>
            <a:r>
              <a:rPr lang="de-DE" dirty="0" smtClean="0"/>
              <a:t>1985</a:t>
            </a:r>
          </a:p>
          <a:p>
            <a:r>
              <a:rPr lang="en-US" dirty="0"/>
              <a:t>R. Seidel. </a:t>
            </a:r>
            <a:r>
              <a:rPr lang="en-US" i="1" dirty="0"/>
              <a:t>Output-Size Sensitive Algorithms for Constructive Problems in </a:t>
            </a:r>
            <a:r>
              <a:rPr lang="en-US" i="1" dirty="0" smtClean="0"/>
              <a:t>Computational </a:t>
            </a:r>
            <a:r>
              <a:rPr lang="de-DE" i="1" dirty="0" err="1" smtClean="0"/>
              <a:t>Geometry</a:t>
            </a:r>
            <a:r>
              <a:rPr lang="de-DE" dirty="0"/>
              <a:t>. </a:t>
            </a:r>
            <a:r>
              <a:rPr lang="de-DE" dirty="0" err="1"/>
              <a:t>Ph.D</a:t>
            </a:r>
            <a:r>
              <a:rPr lang="de-DE" dirty="0"/>
              <a:t>. </a:t>
            </a:r>
            <a:r>
              <a:rPr lang="de-DE" dirty="0" err="1"/>
              <a:t>thesis</a:t>
            </a:r>
            <a:r>
              <a:rPr lang="de-DE" dirty="0"/>
              <a:t>, </a:t>
            </a:r>
            <a:r>
              <a:rPr lang="de-DE" dirty="0" err="1"/>
              <a:t>Dept</a:t>
            </a:r>
            <a:r>
              <a:rPr lang="de-DE" dirty="0"/>
              <a:t>. </a:t>
            </a:r>
            <a:r>
              <a:rPr lang="de-DE" dirty="0" err="1"/>
              <a:t>Comput</a:t>
            </a:r>
            <a:r>
              <a:rPr lang="de-DE" dirty="0"/>
              <a:t>. </a:t>
            </a:r>
            <a:r>
              <a:rPr lang="de-DE" dirty="0" err="1"/>
              <a:t>Sci</a:t>
            </a:r>
            <a:r>
              <a:rPr lang="de-DE" dirty="0"/>
              <a:t>., Cornell Univ., </a:t>
            </a:r>
            <a:r>
              <a:rPr lang="de-DE" dirty="0" err="1"/>
              <a:t>Ithaca</a:t>
            </a:r>
            <a:r>
              <a:rPr lang="de-DE" dirty="0"/>
              <a:t>, </a:t>
            </a:r>
            <a:r>
              <a:rPr lang="de-DE" dirty="0" smtClean="0"/>
              <a:t>NY, 1986</a:t>
            </a:r>
            <a:r>
              <a:rPr lang="de-DE" dirty="0"/>
              <a:t>. Technical Report TR 86-784</a:t>
            </a:r>
            <a:endParaRPr lang="pt-BR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Slide 3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://www.techiexpert.com/future-proof-clients-portfolios-robotics-ai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/>
              <a:t>[2]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://gisgeography.com/what-gis-geographic-information-systems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http://www.imperial.ac.uk/continuing-professional-development/short-courses/eng/electrical/cmos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https://ocw.mit.edu/courses/mechanical-engineering/2-158j-computational-geometry-spring-2003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5] </a:t>
            </a:r>
            <a:r>
              <a:rPr lang="de-DE" dirty="0">
                <a:hlinkClick r:id="rId6"/>
              </a:rPr>
              <a:t>https://www.cbronline.com/what-is/what-is-a-database-4917209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/>
              <a:t>[</a:t>
            </a:r>
            <a:r>
              <a:rPr lang="de-DE" dirty="0"/>
              <a:t>6] </a:t>
            </a:r>
            <a:r>
              <a:rPr lang="de-DE" dirty="0">
                <a:hlinkClick r:id="rId7"/>
              </a:rPr>
              <a:t>https://techterms.com/definition/rendering </a:t>
            </a:r>
            <a:endParaRPr lang="de-DE" dirty="0" smtClean="0"/>
          </a:p>
          <a:p>
            <a:r>
              <a:rPr lang="de-DE" dirty="0"/>
              <a:t>[</a:t>
            </a:r>
            <a:r>
              <a:rPr lang="de-DE" dirty="0" smtClean="0"/>
              <a:t>7] </a:t>
            </a:r>
            <a:r>
              <a:rPr lang="de-DE" dirty="0" smtClean="0">
                <a:hlinkClick r:id="rId8"/>
              </a:rPr>
              <a:t>http</a:t>
            </a:r>
            <a:r>
              <a:rPr lang="de-DE" dirty="0">
                <a:hlinkClick r:id="rId8"/>
              </a:rPr>
              <a:t>://</a:t>
            </a:r>
            <a:r>
              <a:rPr lang="de-DE" dirty="0" smtClean="0">
                <a:hlinkClick r:id="rId8"/>
              </a:rPr>
              <a:t>www.zbrushcentral.com/printthread.php?t=168180&amp;pp=15&amp;page=16</a:t>
            </a:r>
            <a:endParaRPr lang="de-DE" dirty="0" smtClean="0"/>
          </a:p>
          <a:p>
            <a:r>
              <a:rPr lang="de-DE" dirty="0" smtClean="0"/>
              <a:t>Slide 13</a:t>
            </a:r>
          </a:p>
          <a:p>
            <a:r>
              <a:rPr lang="de-DE" dirty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diskhkme.blogspot.com/2015/10/convex-hull-algorithm-in-unity-2-3d.html</a:t>
            </a:r>
            <a:endParaRPr lang="de-DE" dirty="0" smtClean="0"/>
          </a:p>
          <a:p>
            <a:r>
              <a:rPr lang="de-DE" dirty="0" smtClean="0"/>
              <a:t>Slide 14</a:t>
            </a:r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upload.wikimedia.org/wikipedia/commons/0/02/Icosidodecahedron.png</a:t>
            </a:r>
            <a:endParaRPr lang="de-DE" dirty="0"/>
          </a:p>
          <a:p>
            <a:r>
              <a:rPr lang="de-DE" dirty="0" smtClean="0"/>
              <a:t>Slide 17</a:t>
            </a:r>
          </a:p>
          <a:p>
            <a:r>
              <a:rPr lang="de-DE" dirty="0">
                <a:hlinkClick r:id="rId11"/>
              </a:rPr>
              <a:t>https://commons.wikimedia.org/wiki/File:Truncated_cuboctahedron,_ball-and-stick,_</a:t>
            </a:r>
            <a:r>
              <a:rPr lang="de-DE" dirty="0" smtClean="0">
                <a:hlinkClick r:id="rId11"/>
              </a:rPr>
              <a:t>triangles.png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0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External</a:t>
            </a:r>
            <a:r>
              <a:rPr lang="de-DE" dirty="0" smtClean="0"/>
              <a:t> Graphics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 33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www.cgrecord.net/2016/02/deadpool-vfx-breakdown.html</a:t>
            </a:r>
            <a:endParaRPr lang="de-DE" dirty="0" smtClean="0"/>
          </a:p>
          <a:p>
            <a:r>
              <a:rPr lang="de-DE" dirty="0" smtClean="0"/>
              <a:t>Slide 35</a:t>
            </a:r>
          </a:p>
          <a:p>
            <a:r>
              <a:rPr lang="de-DE" dirty="0" smtClean="0"/>
              <a:t>[1]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www.youtube.com/watch?v=O4FC5rxEqGk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www.slideshare.net/oiotoxt/collision-detection-ooxv0p2</a:t>
            </a:r>
            <a:endParaRPr lang="de-DE" dirty="0" smtClean="0"/>
          </a:p>
          <a:p>
            <a:r>
              <a:rPr lang="de-DE" dirty="0" smtClean="0"/>
              <a:t>Slide </a:t>
            </a:r>
            <a:r>
              <a:rPr lang="de-DE" dirty="0"/>
              <a:t>36</a:t>
            </a:r>
          </a:p>
          <a:p>
            <a:r>
              <a:rPr lang="de-DE" dirty="0">
                <a:hlinkClick r:id="rId5"/>
              </a:rPr>
              <a:t>https://www.sidefx.com/company/press/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4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3361" b="6958"/>
          <a:stretch/>
        </p:blipFill>
        <p:spPr>
          <a:xfrm>
            <a:off x="1097280" y="3107165"/>
            <a:ext cx="3229343" cy="16387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9" t="11062" b="12184"/>
          <a:stretch/>
        </p:blipFill>
        <p:spPr>
          <a:xfrm>
            <a:off x="4296820" y="3096891"/>
            <a:ext cx="3322495" cy="16387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1639" b="15175"/>
          <a:stretch/>
        </p:blipFill>
        <p:spPr>
          <a:xfrm>
            <a:off x="7619315" y="3125146"/>
            <a:ext cx="3536365" cy="164548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040517" y="1956758"/>
            <a:ext cx="49949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efficients</a:t>
            </a:r>
            <a:r>
              <a:rPr lang="de-DE" dirty="0" smtClean="0"/>
              <a:t> </a:t>
            </a:r>
            <a:r>
              <a:rPr lang="de-DE" dirty="0" err="1" smtClean="0"/>
              <a:t>matters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362117" y="5291191"/>
            <a:ext cx="3191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Plots of linear, squared and logarithmic running time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91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5296301" y="3423718"/>
            <a:ext cx="830179" cy="834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6</a:t>
            </a:fld>
            <a:endParaRPr lang="de-DE"/>
          </a:p>
        </p:txBody>
      </p:sp>
      <p:cxnSp>
        <p:nvCxnSpPr>
          <p:cNvPr id="8" name="Gerader Verbinder 7"/>
          <p:cNvCxnSpPr/>
          <p:nvPr/>
        </p:nvCxnSpPr>
        <p:spPr>
          <a:xfrm>
            <a:off x="5292491" y="3423718"/>
            <a:ext cx="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6129490" y="3423718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5292491" y="3423718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5284469" y="4257907"/>
            <a:ext cx="846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129490" y="3929290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V="1">
            <a:off x="6129490" y="3095101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V="1">
            <a:off x="5292491" y="3095099"/>
            <a:ext cx="437758" cy="328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>
            <a:off x="5730249" y="3095099"/>
            <a:ext cx="838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>
            <a:off x="6567247" y="3094517"/>
            <a:ext cx="1200" cy="83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5292491" y="3928706"/>
            <a:ext cx="437758" cy="32861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5731061" y="3928706"/>
            <a:ext cx="8382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5731061" y="3094516"/>
            <a:ext cx="0" cy="834189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V="1">
            <a:off x="5292491" y="4056844"/>
            <a:ext cx="0" cy="2004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rot="5400000" flipV="1">
            <a:off x="5384709" y="4157084"/>
            <a:ext cx="0" cy="20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5295101" y="4157084"/>
            <a:ext cx="144788" cy="996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110296" y="3407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/>
          <p:cNvCxnSpPr>
            <a:endCxn id="63" idx="6"/>
          </p:cNvCxnSpPr>
          <p:nvPr/>
        </p:nvCxnSpPr>
        <p:spPr>
          <a:xfrm flipH="1">
            <a:off x="6156015" y="3406950"/>
            <a:ext cx="560300" cy="2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endCxn id="33" idx="0"/>
          </p:cNvCxnSpPr>
          <p:nvPr/>
        </p:nvCxnSpPr>
        <p:spPr>
          <a:xfrm>
            <a:off x="5281615" y="3227491"/>
            <a:ext cx="429776" cy="196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V="1">
            <a:off x="5794066" y="4108748"/>
            <a:ext cx="4337" cy="30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>
            <a:off x="6716315" y="3222284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vertex</a:t>
            </a:r>
            <a:endParaRPr lang="de-DE" dirty="0"/>
          </a:p>
        </p:txBody>
      </p:sp>
      <p:sp>
        <p:nvSpPr>
          <p:cNvPr id="77" name="Textfeld 76"/>
          <p:cNvSpPr txBox="1"/>
          <p:nvPr/>
        </p:nvSpPr>
        <p:spPr>
          <a:xfrm>
            <a:off x="4524475" y="303412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edge</a:t>
            </a:r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5488748" y="4334656"/>
            <a:ext cx="65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facet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6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400" b="1" dirty="0" smtClean="0"/>
          </a:p>
          <a:p>
            <a:r>
              <a:rPr lang="de-DE" sz="2400" b="1" dirty="0" smtClean="0"/>
              <a:t>Problem</a:t>
            </a:r>
            <a:r>
              <a:rPr lang="de-DE" dirty="0" smtClean="0"/>
              <a:t>:</a:t>
            </a:r>
          </a:p>
          <a:p>
            <a:pPr marL="201168" lvl="1" indent="0">
              <a:buNone/>
            </a:pPr>
            <a:endParaRPr lang="de-DE" sz="2000" dirty="0" smtClean="0"/>
          </a:p>
          <a:p>
            <a:pPr marL="201168" lvl="1" indent="0">
              <a:buNone/>
            </a:pPr>
            <a:r>
              <a:rPr lang="de-DE" sz="2000" dirty="0" err="1" smtClean="0"/>
              <a:t>Given</a:t>
            </a:r>
            <a:r>
              <a:rPr lang="de-DE" sz="2000" dirty="0" smtClean="0"/>
              <a:t> a </a:t>
            </a:r>
            <a:r>
              <a:rPr lang="de-DE" sz="2000" dirty="0" err="1" smtClean="0"/>
              <a:t>set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, find </a:t>
            </a:r>
            <a:r>
              <a:rPr lang="de-DE" sz="2000" dirty="0" err="1" smtClean="0"/>
              <a:t>the</a:t>
            </a:r>
            <a:r>
              <a:rPr lang="de-DE" sz="2000" dirty="0" smtClean="0"/>
              <a:t> minimal </a:t>
            </a:r>
            <a:r>
              <a:rPr lang="de-DE" sz="2000" dirty="0" err="1" smtClean="0"/>
              <a:t>convex</a:t>
            </a:r>
            <a:r>
              <a:rPr lang="de-DE" sz="2000" dirty="0" smtClean="0"/>
              <a:t> </a:t>
            </a:r>
            <a:r>
              <a:rPr lang="de-DE" sz="2000" dirty="0" err="1" smtClean="0"/>
              <a:t>polygon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contains</a:t>
            </a:r>
            <a:r>
              <a:rPr lang="de-DE" sz="2000" dirty="0" smtClean="0"/>
              <a:t> all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. 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de-DE" dirty="0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8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3" y="2390457"/>
            <a:ext cx="4700026" cy="3032766"/>
          </a:xfrm>
        </p:spPr>
      </p:pic>
      <p:cxnSp>
        <p:nvCxnSpPr>
          <p:cNvPr id="12" name="Gerader Verbinder 11"/>
          <p:cNvCxnSpPr/>
          <p:nvPr/>
        </p:nvCxnSpPr>
        <p:spPr>
          <a:xfrm>
            <a:off x="6313593" y="2390457"/>
            <a:ext cx="466518" cy="30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8170221" y="3500081"/>
            <a:ext cx="294199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7931683" y="4024867"/>
            <a:ext cx="532737" cy="52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3569673" y="2275580"/>
            <a:ext cx="2672358" cy="52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4047471" y="271290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4628355" y="2593632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5256711" y="2474363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57473" y="2352726"/>
            <a:ext cx="39756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3406" y="287559"/>
            <a:ext cx="10058400" cy="1450757"/>
          </a:xfrm>
        </p:spPr>
        <p:txBody>
          <a:bodyPr/>
          <a:lstStyle/>
          <a:p>
            <a:r>
              <a:rPr lang="de-DE" dirty="0" err="1" smtClean="0"/>
              <a:t>Convex</a:t>
            </a:r>
            <a:r>
              <a:rPr lang="de-DE" dirty="0" smtClean="0"/>
              <a:t> Hull </a:t>
            </a:r>
            <a:r>
              <a:rPr lang="de-DE" dirty="0"/>
              <a:t>-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E61AC-78EB-4D37-B26D-29FAC442935B}" type="slidenum">
              <a:rPr lang="de-DE" smtClean="0"/>
              <a:t>9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50232"/>
          </a:xfrm>
        </p:spPr>
        <p:txBody>
          <a:bodyPr/>
          <a:lstStyle/>
          <a:p>
            <a:r>
              <a:rPr lang="de-DE" dirty="0" smtClean="0"/>
              <a:t>Graham Scan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122606" y="56878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7669078" y="430055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6643606" y="415331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6899329" y="290312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5853193" y="336689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5629760" y="2602310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5682712" y="421510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512589" y="31863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91559" y="4087925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5629760" y="517963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07417" y="360467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2844316" y="3197097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59823" y="5179632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59443" y="4778416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2770699" y="4631183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3388962" y="5191939"/>
            <a:ext cx="147234" cy="147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/>
          <p:cNvCxnSpPr/>
          <p:nvPr/>
        </p:nvCxnSpPr>
        <p:spPr>
          <a:xfrm>
            <a:off x="3223647" y="5835110"/>
            <a:ext cx="59281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7"/>
          </p:cNvCxnSpPr>
          <p:nvPr/>
        </p:nvCxnSpPr>
        <p:spPr>
          <a:xfrm flipV="1">
            <a:off x="6248278" y="4447785"/>
            <a:ext cx="1420800" cy="126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6227736" y="4300553"/>
            <a:ext cx="466240" cy="138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6196223" y="3050355"/>
            <a:ext cx="703106" cy="26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5" idx="0"/>
            <a:endCxn id="10" idx="4"/>
          </p:cNvCxnSpPr>
          <p:nvPr/>
        </p:nvCxnSpPr>
        <p:spPr>
          <a:xfrm flipH="1" flipV="1">
            <a:off x="5926810" y="3514126"/>
            <a:ext cx="269413" cy="217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5" idx="0"/>
            <a:endCxn id="11" idx="4"/>
          </p:cNvCxnSpPr>
          <p:nvPr/>
        </p:nvCxnSpPr>
        <p:spPr>
          <a:xfrm flipH="1" flipV="1">
            <a:off x="5703377" y="2749543"/>
            <a:ext cx="492846" cy="293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" idx="0"/>
            <a:endCxn id="12" idx="4"/>
          </p:cNvCxnSpPr>
          <p:nvPr/>
        </p:nvCxnSpPr>
        <p:spPr>
          <a:xfrm flipH="1" flipV="1">
            <a:off x="5756329" y="4362335"/>
            <a:ext cx="439894" cy="132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5" idx="1"/>
            <a:endCxn id="13" idx="5"/>
          </p:cNvCxnSpPr>
          <p:nvPr/>
        </p:nvCxnSpPr>
        <p:spPr>
          <a:xfrm flipH="1" flipV="1">
            <a:off x="4638261" y="3312010"/>
            <a:ext cx="1505907" cy="239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5" idx="1"/>
            <a:endCxn id="15" idx="5"/>
          </p:cNvCxnSpPr>
          <p:nvPr/>
        </p:nvCxnSpPr>
        <p:spPr>
          <a:xfrm flipH="1" flipV="1">
            <a:off x="5755432" y="5305304"/>
            <a:ext cx="388736" cy="40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" idx="1"/>
            <a:endCxn id="14" idx="5"/>
          </p:cNvCxnSpPr>
          <p:nvPr/>
        </p:nvCxnSpPr>
        <p:spPr>
          <a:xfrm flipH="1" flipV="1">
            <a:off x="4917231" y="4213596"/>
            <a:ext cx="1226937" cy="149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5" idx="1"/>
            <a:endCxn id="16" idx="5"/>
          </p:cNvCxnSpPr>
          <p:nvPr/>
        </p:nvCxnSpPr>
        <p:spPr>
          <a:xfrm flipH="1" flipV="1">
            <a:off x="3933089" y="3730348"/>
            <a:ext cx="2211079" cy="197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5" idx="1"/>
            <a:endCxn id="17" idx="5"/>
          </p:cNvCxnSpPr>
          <p:nvPr/>
        </p:nvCxnSpPr>
        <p:spPr>
          <a:xfrm flipH="1" flipV="1">
            <a:off x="2969988" y="3322768"/>
            <a:ext cx="3174180" cy="238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5" idx="2"/>
            <a:endCxn id="18" idx="6"/>
          </p:cNvCxnSpPr>
          <p:nvPr/>
        </p:nvCxnSpPr>
        <p:spPr>
          <a:xfrm flipH="1" flipV="1">
            <a:off x="4807057" y="5253249"/>
            <a:ext cx="1315549" cy="50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5" idx="2"/>
            <a:endCxn id="19" idx="6"/>
          </p:cNvCxnSpPr>
          <p:nvPr/>
        </p:nvCxnSpPr>
        <p:spPr>
          <a:xfrm flipH="1" flipV="1">
            <a:off x="3706677" y="4852033"/>
            <a:ext cx="2415929" cy="90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5" idx="2"/>
            <a:endCxn id="20" idx="5"/>
          </p:cNvCxnSpPr>
          <p:nvPr/>
        </p:nvCxnSpPr>
        <p:spPr>
          <a:xfrm flipH="1" flipV="1">
            <a:off x="2896371" y="4756854"/>
            <a:ext cx="3226235" cy="100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5" idx="2"/>
            <a:endCxn id="21" idx="6"/>
          </p:cNvCxnSpPr>
          <p:nvPr/>
        </p:nvCxnSpPr>
        <p:spPr>
          <a:xfrm flipH="1" flipV="1">
            <a:off x="3536196" y="5265556"/>
            <a:ext cx="2586410" cy="49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4" name="Bogen 83"/>
          <p:cNvSpPr/>
          <p:nvPr/>
        </p:nvSpPr>
        <p:spPr>
          <a:xfrm rot="18145347">
            <a:off x="565089" y="1841297"/>
            <a:ext cx="11607339" cy="11818803"/>
          </a:xfrm>
          <a:prstGeom prst="arc">
            <a:avLst>
              <a:gd name="adj1" fmla="val 16200000"/>
              <a:gd name="adj2" fmla="val 47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 Verbindung mit Pfeil 85"/>
          <p:cNvCxnSpPr>
            <a:stCxn id="84" idx="0"/>
          </p:cNvCxnSpPr>
          <p:nvPr/>
        </p:nvCxnSpPr>
        <p:spPr>
          <a:xfrm flipH="1">
            <a:off x="1167319" y="4582328"/>
            <a:ext cx="213208" cy="34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3227</Words>
  <Application>Microsoft Office PowerPoint</Application>
  <PresentationFormat>Breitbild</PresentationFormat>
  <Paragraphs>812</Paragraphs>
  <Slides>48</Slides>
  <Notes>33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Symbol</vt:lpstr>
      <vt:lpstr>Wingdings</vt:lpstr>
      <vt:lpstr>Rückblick</vt:lpstr>
      <vt:lpstr>Computational Geometry Convex Hull in 3-Space</vt:lpstr>
      <vt:lpstr>Contents</vt:lpstr>
      <vt:lpstr>Introduction</vt:lpstr>
      <vt:lpstr>Introduction</vt:lpstr>
      <vt:lpstr>Introduction</vt:lpstr>
      <vt:lpstr>Introduction</vt:lpstr>
      <vt:lpstr>Convex Hull</vt:lpstr>
      <vt:lpstr>Convex Hull - Properties</vt:lpstr>
      <vt:lpstr>Convex Hull - Algorithms</vt:lpstr>
      <vt:lpstr>Convex Hull - Algorithms</vt:lpstr>
      <vt:lpstr>Convex Hull - Algorithms</vt:lpstr>
      <vt:lpstr>Convex Hull – Algorithms  DEMO</vt:lpstr>
      <vt:lpstr>Convex Hull Algorithms</vt:lpstr>
      <vt:lpstr>Convex Hull 3D</vt:lpstr>
      <vt:lpstr>Convex Hull 3D - Complexity</vt:lpstr>
      <vt:lpstr>Convex Hull 3D - Complexity</vt:lpstr>
      <vt:lpstr>Convex Hull 3D - Complexity</vt:lpstr>
      <vt:lpstr>Convex Hull 3D - Computation</vt:lpstr>
      <vt:lpstr>Doubly Connected Edge List</vt:lpstr>
      <vt:lpstr>Alternative Structur: Incident graph</vt:lpstr>
      <vt:lpstr>Convex Hull 3D - Computation</vt:lpstr>
      <vt:lpstr>Convex Hull 3D - Computation</vt:lpstr>
      <vt:lpstr>Convex Hull 3D - Computation</vt:lpstr>
      <vt:lpstr>Convex Hull 3D - Computation</vt:lpstr>
      <vt:lpstr>Conflict Graph</vt:lpstr>
      <vt:lpstr>Convex Hull 3D – Algorithmen</vt:lpstr>
      <vt:lpstr>Convex Hull 3D – Algorithmen</vt:lpstr>
      <vt:lpstr>Convex Hull 3D – Algorithmen</vt:lpstr>
      <vt:lpstr>Convex Hull 3D – Algorithmen Overview</vt:lpstr>
      <vt:lpstr>Convex Hull 3D - Analysis</vt:lpstr>
      <vt:lpstr>Convex Hull 3D - Analysis</vt:lpstr>
      <vt:lpstr>Convex Hull 3D - Analysis</vt:lpstr>
      <vt:lpstr>Sample Program</vt:lpstr>
      <vt:lpstr>Sample Program</vt:lpstr>
      <vt:lpstr>Convex Hull 3D - Conclusion</vt:lpstr>
      <vt:lpstr>Alternative Algorithms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Computer Graphic Applications</vt:lpstr>
      <vt:lpstr>Computational Geometry – for Developers</vt:lpstr>
      <vt:lpstr>Conclusion</vt:lpstr>
      <vt:lpstr>References</vt:lpstr>
      <vt:lpstr>Additional Ref </vt:lpstr>
      <vt:lpstr>External Graphics</vt:lpstr>
      <vt:lpstr>External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</dc:creator>
  <cp:lastModifiedBy>Jonas</cp:lastModifiedBy>
  <cp:revision>209</cp:revision>
  <dcterms:created xsi:type="dcterms:W3CDTF">2018-07-28T04:13:15Z</dcterms:created>
  <dcterms:modified xsi:type="dcterms:W3CDTF">2018-11-24T19:06:14Z</dcterms:modified>
</cp:coreProperties>
</file>